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sldIdLst>
    <p:sldId id="256" r:id="rId2"/>
    <p:sldId id="257" r:id="rId3"/>
    <p:sldId id="258" r:id="rId4"/>
    <p:sldId id="259" r:id="rId5"/>
    <p:sldId id="260" r:id="rId6"/>
    <p:sldId id="279" r:id="rId7"/>
    <p:sldId id="261" r:id="rId8"/>
    <p:sldId id="280" r:id="rId9"/>
    <p:sldId id="262" r:id="rId10"/>
    <p:sldId id="263" r:id="rId11"/>
    <p:sldId id="264" r:id="rId12"/>
    <p:sldId id="265" r:id="rId13"/>
    <p:sldId id="266" r:id="rId14"/>
    <p:sldId id="267" r:id="rId15"/>
    <p:sldId id="268" r:id="rId16"/>
    <p:sldId id="269" r:id="rId17"/>
    <p:sldId id="270" r:id="rId18"/>
    <p:sldId id="281" r:id="rId19"/>
    <p:sldId id="271" r:id="rId20"/>
    <p:sldId id="272" r:id="rId21"/>
    <p:sldId id="273" r:id="rId22"/>
    <p:sldId id="274" r:id="rId23"/>
    <p:sldId id="275" r:id="rId24"/>
    <p:sldId id="276" r:id="rId25"/>
    <p:sldId id="277" r:id="rId2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hPFklD6WCWfER4kV5qLqExB6roC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385" autoAdjust="0"/>
  </p:normalViewPr>
  <p:slideViewPr>
    <p:cSldViewPr snapToGrid="0">
      <p:cViewPr varScale="1">
        <p:scale>
          <a:sx n="55" d="100"/>
          <a:sy n="55" d="100"/>
        </p:scale>
        <p:origin x="14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CN" altLang="en-US" sz="1100" b="0" i="0" u="none" strike="noStrike" cap="none" dirty="0">
                <a:solidFill>
                  <a:srgbClr val="000000"/>
                </a:solidFill>
                <a:effectLst/>
                <a:latin typeface="Arial"/>
                <a:ea typeface="Arial"/>
                <a:cs typeface="Arial"/>
                <a:sym typeface="Arial"/>
              </a:rPr>
              <a:t>本文训练了一个深度卷积神经网络进行</a:t>
            </a:r>
            <a:r>
              <a:rPr lang="en-US" altLang="zh-CN" sz="1100" b="0" i="0" u="none" strike="noStrike" cap="none" dirty="0">
                <a:solidFill>
                  <a:srgbClr val="000000"/>
                </a:solidFill>
                <a:effectLst/>
                <a:latin typeface="Arial"/>
                <a:ea typeface="Arial"/>
                <a:cs typeface="Arial"/>
                <a:sym typeface="Arial"/>
              </a:rPr>
              <a:t>ImageNet LSVRC-2010</a:t>
            </a:r>
            <a:r>
              <a:rPr lang="zh-CN" altLang="en-US" sz="1100" b="0" i="0" u="none" strike="noStrike" cap="none" dirty="0">
                <a:solidFill>
                  <a:srgbClr val="000000"/>
                </a:solidFill>
                <a:effectLst/>
                <a:latin typeface="Arial"/>
                <a:ea typeface="Arial"/>
                <a:cs typeface="Arial"/>
                <a:sym typeface="Arial"/>
              </a:rPr>
              <a:t>图片分类比赛</a:t>
            </a:r>
            <a:r>
              <a:rPr lang="en-US" altLang="zh-CN" sz="1100" b="0" i="0" u="none" strike="noStrike" cap="none" dirty="0">
                <a:solidFill>
                  <a:srgbClr val="000000"/>
                </a:solidFill>
                <a:effectLst/>
                <a:latin typeface="Arial"/>
                <a:ea typeface="Arial"/>
                <a:cs typeface="Arial"/>
                <a:sym typeface="Arial"/>
              </a:rPr>
              <a:t>(1000</a:t>
            </a:r>
            <a:r>
              <a:rPr lang="zh-CN" altLang="en-US" sz="1100" b="0" i="0" u="none" strike="noStrike" cap="none" dirty="0">
                <a:solidFill>
                  <a:srgbClr val="000000"/>
                </a:solidFill>
                <a:effectLst/>
                <a:latin typeface="Arial"/>
                <a:ea typeface="Arial"/>
                <a:cs typeface="Arial"/>
                <a:sym typeface="Arial"/>
              </a:rPr>
              <a:t>各类别，共</a:t>
            </a:r>
            <a:r>
              <a:rPr lang="en-US" altLang="zh-CN" sz="1100" b="0" i="0" u="none" strike="noStrike" cap="none" dirty="0">
                <a:solidFill>
                  <a:srgbClr val="000000"/>
                </a:solidFill>
                <a:effectLst/>
                <a:latin typeface="Arial"/>
                <a:ea typeface="Arial"/>
                <a:cs typeface="Arial"/>
                <a:sym typeface="Arial"/>
              </a:rPr>
              <a:t>120</a:t>
            </a:r>
            <a:r>
              <a:rPr lang="zh-CN" altLang="en-US" sz="1100" b="0" i="0" u="none" strike="noStrike" cap="none" dirty="0">
                <a:solidFill>
                  <a:srgbClr val="000000"/>
                </a:solidFill>
                <a:effectLst/>
                <a:latin typeface="Arial"/>
                <a:ea typeface="Arial"/>
                <a:cs typeface="Arial"/>
                <a:sym typeface="Arial"/>
              </a:rPr>
              <a:t>万高质量标注的图片</a:t>
            </a:r>
            <a:r>
              <a:rPr lang="en-US" altLang="zh-CN" sz="1100" b="0" i="0" u="none" strike="noStrike" cap="none" dirty="0">
                <a:solidFill>
                  <a:srgbClr val="000000"/>
                </a:solidFill>
                <a:effectLst/>
                <a:latin typeface="Arial"/>
                <a:ea typeface="Arial"/>
                <a:cs typeface="Arial"/>
                <a:sym typeface="Arial"/>
              </a:rPr>
              <a:t>)</a:t>
            </a:r>
            <a:r>
              <a:rPr lang="zh-CN" altLang="en-US" sz="1100" b="0" i="0" u="none" strike="noStrike" cap="none" dirty="0">
                <a:solidFill>
                  <a:srgbClr val="000000"/>
                </a:solidFill>
                <a:effectLst/>
                <a:latin typeface="Arial"/>
                <a:ea typeface="Arial"/>
                <a:cs typeface="Arial"/>
                <a:sym typeface="Arial"/>
              </a:rPr>
              <a:t>，在</a:t>
            </a:r>
            <a:r>
              <a:rPr lang="en-US" altLang="zh-CN" sz="1100" b="0" i="0" u="none" strike="noStrike" cap="none" dirty="0">
                <a:solidFill>
                  <a:srgbClr val="000000"/>
                </a:solidFill>
                <a:effectLst/>
                <a:latin typeface="Arial"/>
                <a:ea typeface="Arial"/>
                <a:cs typeface="Arial"/>
                <a:sym typeface="Arial"/>
              </a:rPr>
              <a:t>top1</a:t>
            </a:r>
            <a:r>
              <a:rPr lang="zh-CN" altLang="en-US" sz="1100" b="0" i="0" u="none" strike="noStrike" cap="none" dirty="0">
                <a:solidFill>
                  <a:srgbClr val="000000"/>
                </a:solidFill>
                <a:effectLst/>
                <a:latin typeface="Arial"/>
                <a:ea typeface="Arial"/>
                <a:cs typeface="Arial"/>
                <a:sym typeface="Arial"/>
              </a:rPr>
              <a:t>测试场景下错误率</a:t>
            </a:r>
            <a:r>
              <a:rPr lang="en-US" altLang="zh-CN" sz="1100" b="0" i="0" u="none" strike="noStrike" cap="none" dirty="0">
                <a:solidFill>
                  <a:srgbClr val="000000"/>
                </a:solidFill>
                <a:effectLst/>
                <a:latin typeface="Arial"/>
                <a:ea typeface="Arial"/>
                <a:cs typeface="Arial"/>
                <a:sym typeface="Arial"/>
              </a:rPr>
              <a:t>37.5%</a:t>
            </a:r>
            <a:r>
              <a:rPr lang="zh-CN" altLang="en-US" sz="1100" b="0" i="0" u="none" strike="noStrike" cap="none" dirty="0">
                <a:solidFill>
                  <a:srgbClr val="000000"/>
                </a:solidFill>
                <a:effectLst/>
                <a:latin typeface="Arial"/>
                <a:ea typeface="Arial"/>
                <a:cs typeface="Arial"/>
                <a:sym typeface="Arial"/>
              </a:rPr>
              <a:t>，在</a:t>
            </a:r>
            <a:r>
              <a:rPr lang="en-US" altLang="zh-CN" sz="1100" b="0" i="0" u="none" strike="noStrike" cap="none" dirty="0">
                <a:solidFill>
                  <a:srgbClr val="000000"/>
                </a:solidFill>
                <a:effectLst/>
                <a:latin typeface="Arial"/>
                <a:ea typeface="Arial"/>
                <a:cs typeface="Arial"/>
                <a:sym typeface="Arial"/>
              </a:rPr>
              <a:t>top-5</a:t>
            </a:r>
            <a:r>
              <a:rPr lang="zh-CN" altLang="en-US" sz="1100" b="0" i="0" u="none" strike="noStrike" cap="none" dirty="0">
                <a:solidFill>
                  <a:srgbClr val="000000"/>
                </a:solidFill>
                <a:effectLst/>
                <a:latin typeface="Arial"/>
                <a:ea typeface="Arial"/>
                <a:cs typeface="Arial"/>
                <a:sym typeface="Arial"/>
              </a:rPr>
              <a:t>测试场景下错误率</a:t>
            </a:r>
            <a:r>
              <a:rPr lang="en-US" altLang="zh-CN" sz="1100" b="0" i="0" u="none" strike="noStrike" cap="none" dirty="0">
                <a:solidFill>
                  <a:srgbClr val="000000"/>
                </a:solidFill>
                <a:effectLst/>
                <a:latin typeface="Arial"/>
                <a:ea typeface="Arial"/>
                <a:cs typeface="Arial"/>
                <a:sym typeface="Arial"/>
              </a:rPr>
              <a:t>17.0%</a:t>
            </a:r>
            <a:r>
              <a:rPr lang="zh-CN" altLang="en-US" sz="1100" b="0" i="0" u="none" strike="noStrike" cap="none" dirty="0">
                <a:solidFill>
                  <a:srgbClr val="000000"/>
                </a:solidFill>
                <a:effectLst/>
                <a:latin typeface="Arial"/>
                <a:ea typeface="Arial"/>
                <a:cs typeface="Arial"/>
                <a:sym typeface="Arial"/>
              </a:rPr>
              <a:t>，远小于之前最好的结果。</a:t>
            </a:r>
            <a:br>
              <a:rPr lang="zh-CN" altLang="en-US" dirty="0"/>
            </a:br>
            <a:r>
              <a:rPr lang="zh-CN" altLang="en-US" sz="1100" b="0" i="0" u="none" strike="noStrike" cap="none" dirty="0">
                <a:solidFill>
                  <a:srgbClr val="000000"/>
                </a:solidFill>
                <a:effectLst/>
                <a:latin typeface="Arial"/>
                <a:ea typeface="Arial"/>
                <a:cs typeface="Arial"/>
                <a:sym typeface="Arial"/>
              </a:rPr>
              <a:t>  网络的大体结构：</a:t>
            </a:r>
            <a:r>
              <a:rPr lang="en-US" altLang="zh-CN" sz="1100" b="0" i="0" u="none" strike="noStrike" cap="none" dirty="0">
                <a:solidFill>
                  <a:srgbClr val="000000"/>
                </a:solidFill>
                <a:effectLst/>
                <a:latin typeface="Arial"/>
                <a:ea typeface="Arial"/>
                <a:cs typeface="Arial"/>
                <a:sym typeface="Arial"/>
              </a:rPr>
              <a:t>6000</a:t>
            </a:r>
            <a:r>
              <a:rPr lang="zh-CN" altLang="en-US" sz="1100" b="0" i="0" u="none" strike="noStrike" cap="none" dirty="0">
                <a:solidFill>
                  <a:srgbClr val="000000"/>
                </a:solidFill>
                <a:effectLst/>
                <a:latin typeface="Arial"/>
                <a:ea typeface="Arial"/>
                <a:cs typeface="Arial"/>
                <a:sym typeface="Arial"/>
              </a:rPr>
              <a:t>万个参数、</a:t>
            </a:r>
            <a:r>
              <a:rPr lang="en-US" altLang="zh-CN" sz="1100" b="0" i="0" u="none" strike="noStrike" cap="none" dirty="0">
                <a:solidFill>
                  <a:srgbClr val="000000"/>
                </a:solidFill>
                <a:effectLst/>
                <a:latin typeface="Arial"/>
                <a:ea typeface="Arial"/>
                <a:cs typeface="Arial"/>
                <a:sym typeface="Arial"/>
              </a:rPr>
              <a:t>65</a:t>
            </a:r>
            <a:r>
              <a:rPr lang="zh-CN" altLang="en-US" sz="1100" b="0" i="0" u="none" strike="noStrike" cap="none" dirty="0">
                <a:solidFill>
                  <a:srgbClr val="000000"/>
                </a:solidFill>
                <a:effectLst/>
                <a:latin typeface="Arial"/>
                <a:ea typeface="Arial"/>
                <a:cs typeface="Arial"/>
                <a:sym typeface="Arial"/>
              </a:rPr>
              <a:t>万个神经节点、</a:t>
            </a:r>
            <a:r>
              <a:rPr lang="en-US" altLang="zh-CN" sz="1100" b="0" i="0" u="none" strike="noStrike" cap="none" dirty="0">
                <a:solidFill>
                  <a:srgbClr val="000000"/>
                </a:solidFill>
                <a:effectLst/>
                <a:latin typeface="Arial"/>
                <a:ea typeface="Arial"/>
                <a:cs typeface="Arial"/>
                <a:sym typeface="Arial"/>
              </a:rPr>
              <a:t>5</a:t>
            </a:r>
            <a:r>
              <a:rPr lang="zh-CN" altLang="en-US" sz="1100" b="0" i="0" u="none" strike="noStrike" cap="none" dirty="0">
                <a:solidFill>
                  <a:srgbClr val="000000"/>
                </a:solidFill>
                <a:effectLst/>
                <a:latin typeface="Arial"/>
                <a:ea typeface="Arial"/>
                <a:cs typeface="Arial"/>
                <a:sym typeface="Arial"/>
              </a:rPr>
              <a:t>个卷积层、几个最大值池化层</a:t>
            </a:r>
            <a:r>
              <a:rPr lang="en-US" altLang="zh-CN" sz="1100" b="0" i="0" u="none" strike="noStrike" cap="none" dirty="0">
                <a:solidFill>
                  <a:srgbClr val="000000"/>
                </a:solidFill>
                <a:effectLst/>
                <a:latin typeface="Arial"/>
                <a:ea typeface="Arial"/>
                <a:cs typeface="Arial"/>
                <a:sym typeface="Arial"/>
              </a:rPr>
              <a:t>(max-pooling layers)</a:t>
            </a:r>
            <a:r>
              <a:rPr lang="zh-CN" altLang="en-US" sz="1100" b="0" i="0" u="none" strike="noStrike" cap="none" dirty="0">
                <a:solidFill>
                  <a:srgbClr val="000000"/>
                </a:solidFill>
                <a:effectLst/>
                <a:latin typeface="Arial"/>
                <a:ea typeface="Arial"/>
                <a:cs typeface="Arial"/>
                <a:sym typeface="Arial"/>
              </a:rPr>
              <a:t>、</a:t>
            </a:r>
            <a:r>
              <a:rPr lang="en-US" altLang="zh-CN" sz="1100" b="0" i="0" u="none" strike="noStrike" cap="none" dirty="0">
                <a:solidFill>
                  <a:srgbClr val="000000"/>
                </a:solidFill>
                <a:effectLst/>
                <a:latin typeface="Arial"/>
                <a:ea typeface="Arial"/>
                <a:cs typeface="Arial"/>
                <a:sym typeface="Arial"/>
              </a:rPr>
              <a:t>3</a:t>
            </a:r>
            <a:r>
              <a:rPr lang="zh-CN" altLang="en-US" sz="1100" b="0" i="0" u="none" strike="noStrike" cap="none" dirty="0">
                <a:solidFill>
                  <a:srgbClr val="000000"/>
                </a:solidFill>
                <a:effectLst/>
                <a:latin typeface="Arial"/>
                <a:ea typeface="Arial"/>
                <a:cs typeface="Arial"/>
                <a:sym typeface="Arial"/>
              </a:rPr>
              <a:t>个全连接层、最后还有一个</a:t>
            </a:r>
            <a:r>
              <a:rPr lang="en-US" altLang="zh-CN" sz="1100" b="0" i="0" u="none" strike="noStrike" cap="none" dirty="0">
                <a:solidFill>
                  <a:srgbClr val="000000"/>
                </a:solidFill>
                <a:effectLst/>
                <a:latin typeface="Arial"/>
                <a:ea typeface="Arial"/>
                <a:cs typeface="Arial"/>
                <a:sym typeface="Arial"/>
              </a:rPr>
              <a:t>1000</a:t>
            </a:r>
            <a:r>
              <a:rPr lang="zh-CN" altLang="en-US" sz="1100" b="0" i="0" u="none" strike="noStrike" cap="none" dirty="0">
                <a:solidFill>
                  <a:srgbClr val="000000"/>
                </a:solidFill>
                <a:effectLst/>
                <a:latin typeface="Arial"/>
                <a:ea typeface="Arial"/>
                <a:cs typeface="Arial"/>
                <a:sym typeface="Arial"/>
              </a:rPr>
              <a:t>个类别的多分类</a:t>
            </a:r>
            <a:r>
              <a:rPr lang="en-US" altLang="zh-CN" sz="1100" b="0" i="0" u="none" strike="noStrike" cap="none" dirty="0" err="1">
                <a:solidFill>
                  <a:srgbClr val="000000"/>
                </a:solidFill>
                <a:effectLst/>
                <a:latin typeface="Arial"/>
                <a:ea typeface="Arial"/>
                <a:cs typeface="Arial"/>
                <a:sym typeface="Arial"/>
              </a:rPr>
              <a:t>softmax</a:t>
            </a:r>
            <a:r>
              <a:rPr lang="zh-CN" altLang="en-US" sz="1100" b="0" i="0" u="none" strike="noStrike" cap="none" dirty="0">
                <a:solidFill>
                  <a:srgbClr val="000000"/>
                </a:solidFill>
                <a:effectLst/>
                <a:latin typeface="Arial"/>
                <a:ea typeface="Arial"/>
                <a:cs typeface="Arial"/>
                <a:sym typeface="Arial"/>
              </a:rPr>
              <a:t>层。</a:t>
            </a:r>
            <a:br>
              <a:rPr lang="zh-CN" altLang="en-US" dirty="0"/>
            </a:br>
            <a:r>
              <a:rPr lang="zh-CN" altLang="en-US" sz="1100" b="0" i="0" u="none" strike="noStrike" cap="none" dirty="0">
                <a:solidFill>
                  <a:srgbClr val="000000"/>
                </a:solidFill>
                <a:effectLst/>
                <a:latin typeface="Arial"/>
                <a:ea typeface="Arial"/>
                <a:cs typeface="Arial"/>
                <a:sym typeface="Arial"/>
              </a:rPr>
              <a:t>  本文为了加快计算，使用了非饱和神经元</a:t>
            </a:r>
            <a:r>
              <a:rPr lang="en-US" altLang="zh-CN" sz="1100" b="0" i="0" u="none" strike="noStrike" cap="none" dirty="0">
                <a:solidFill>
                  <a:srgbClr val="000000"/>
                </a:solidFill>
                <a:effectLst/>
                <a:latin typeface="Arial"/>
                <a:ea typeface="Arial"/>
                <a:cs typeface="Arial"/>
                <a:sym typeface="Arial"/>
              </a:rPr>
              <a:t>(non-saturating neurons)</a:t>
            </a:r>
            <a:r>
              <a:rPr lang="zh-CN" altLang="en-US" sz="1100" b="0" i="0" u="none" strike="noStrike" cap="none" dirty="0">
                <a:solidFill>
                  <a:srgbClr val="000000"/>
                </a:solidFill>
                <a:effectLst/>
                <a:latin typeface="Arial"/>
                <a:ea typeface="Arial"/>
                <a:cs typeface="Arial"/>
                <a:sym typeface="Arial"/>
              </a:rPr>
              <a:t>和</a:t>
            </a:r>
            <a:r>
              <a:rPr lang="en-US" altLang="zh-CN" sz="1100" b="0" i="0" u="none" strike="noStrike" cap="none" dirty="0">
                <a:solidFill>
                  <a:srgbClr val="000000"/>
                </a:solidFill>
                <a:effectLst/>
                <a:latin typeface="Arial"/>
                <a:ea typeface="Arial"/>
                <a:cs typeface="Arial"/>
                <a:sym typeface="Arial"/>
              </a:rPr>
              <a:t>GPU</a:t>
            </a:r>
            <a:r>
              <a:rPr lang="zh-CN" altLang="en-US" sz="1100" b="0" i="0" u="none" strike="noStrike" cap="none" dirty="0">
                <a:solidFill>
                  <a:srgbClr val="000000"/>
                </a:solidFill>
                <a:effectLst/>
                <a:latin typeface="Arial"/>
                <a:ea typeface="Arial"/>
                <a:cs typeface="Arial"/>
                <a:sym typeface="Arial"/>
              </a:rPr>
              <a:t>；为了减少全连接层的过拟合，使用了</a:t>
            </a:r>
            <a:r>
              <a:rPr lang="en-US" altLang="zh-CN" sz="1100" b="0" i="0" u="none" strike="noStrike" cap="none" dirty="0">
                <a:solidFill>
                  <a:srgbClr val="000000"/>
                </a:solidFill>
                <a:effectLst/>
                <a:latin typeface="Arial"/>
                <a:ea typeface="Arial"/>
                <a:cs typeface="Arial"/>
                <a:sym typeface="Arial"/>
              </a:rPr>
              <a:t>dropout</a:t>
            </a:r>
            <a:r>
              <a:rPr lang="zh-CN" altLang="en-US" sz="1100" b="0" i="0" u="none" strike="noStrike" cap="none" dirty="0">
                <a:solidFill>
                  <a:srgbClr val="000000"/>
                </a:solidFill>
                <a:effectLst/>
                <a:latin typeface="Arial"/>
                <a:ea typeface="Arial"/>
                <a:cs typeface="Arial"/>
                <a:sym typeface="Arial"/>
              </a:rPr>
              <a:t>。</a:t>
            </a:r>
            <a:br>
              <a:rPr lang="zh-CN" altLang="en-US" dirty="0"/>
            </a:br>
            <a:r>
              <a:rPr lang="zh-CN" altLang="en-US" sz="1100" b="0" i="0" u="none" strike="noStrike" cap="none" dirty="0">
                <a:solidFill>
                  <a:srgbClr val="000000"/>
                </a:solidFill>
                <a:effectLst/>
                <a:latin typeface="Arial"/>
                <a:ea typeface="Arial"/>
                <a:cs typeface="Arial"/>
                <a:sym typeface="Arial"/>
              </a:rPr>
              <a:t>  此外，我们还提供了该模型的一个变体，该变体在</a:t>
            </a:r>
            <a:r>
              <a:rPr lang="en-US" altLang="zh-CN" sz="1100" b="0" i="0" u="none" strike="noStrike" cap="none" dirty="0">
                <a:solidFill>
                  <a:srgbClr val="000000"/>
                </a:solidFill>
                <a:effectLst/>
                <a:latin typeface="Arial"/>
                <a:ea typeface="Arial"/>
                <a:cs typeface="Arial"/>
                <a:sym typeface="Arial"/>
              </a:rPr>
              <a:t>ImageNet LSVRC-2012</a:t>
            </a:r>
            <a:r>
              <a:rPr lang="zh-CN" altLang="en-US" sz="1100" b="0" i="0" u="none" strike="noStrike" cap="none" dirty="0">
                <a:solidFill>
                  <a:srgbClr val="000000"/>
                </a:solidFill>
                <a:effectLst/>
                <a:latin typeface="Arial"/>
                <a:ea typeface="Arial"/>
                <a:cs typeface="Arial"/>
                <a:sym typeface="Arial"/>
              </a:rPr>
              <a:t>上达到</a:t>
            </a:r>
            <a:r>
              <a:rPr lang="en-US" altLang="zh-CN" sz="1100" b="0" i="0" u="none" strike="noStrike" cap="none" dirty="0">
                <a:solidFill>
                  <a:srgbClr val="000000"/>
                </a:solidFill>
                <a:effectLst/>
                <a:latin typeface="Arial"/>
                <a:ea typeface="Arial"/>
                <a:cs typeface="Arial"/>
                <a:sym typeface="Arial"/>
              </a:rPr>
              <a:t>15.3%</a:t>
            </a:r>
            <a:r>
              <a:rPr lang="zh-CN" altLang="en-US" sz="1100" b="0" i="0" u="none" strike="noStrike" cap="none" dirty="0">
                <a:solidFill>
                  <a:srgbClr val="000000"/>
                </a:solidFill>
                <a:effectLst/>
                <a:latin typeface="Arial"/>
                <a:ea typeface="Arial"/>
                <a:cs typeface="Arial"/>
                <a:sym typeface="Arial"/>
              </a:rPr>
              <a:t>的</a:t>
            </a:r>
            <a:r>
              <a:rPr lang="en-US" altLang="zh-CN" sz="1100" b="0" i="0" u="none" strike="noStrike" cap="none" dirty="0">
                <a:solidFill>
                  <a:srgbClr val="000000"/>
                </a:solidFill>
                <a:effectLst/>
                <a:latin typeface="Arial"/>
                <a:ea typeface="Arial"/>
                <a:cs typeface="Arial"/>
                <a:sym typeface="Arial"/>
              </a:rPr>
              <a:t>top-5</a:t>
            </a:r>
            <a:r>
              <a:rPr lang="zh-CN" altLang="en-US" sz="1100" b="0" i="0" u="none" strike="noStrike" cap="none" dirty="0">
                <a:solidFill>
                  <a:srgbClr val="000000"/>
                </a:solidFill>
                <a:effectLst/>
                <a:latin typeface="Arial"/>
                <a:ea typeface="Arial"/>
                <a:cs typeface="Arial"/>
                <a:sym typeface="Arial"/>
              </a:rPr>
              <a:t>错误率，远低于之前最好的方法</a:t>
            </a:r>
            <a:r>
              <a:rPr lang="en-US" altLang="zh-CN" sz="1100" b="0" i="0" u="none" strike="noStrike" cap="none" dirty="0">
                <a:solidFill>
                  <a:srgbClr val="000000"/>
                </a:solidFill>
                <a:effectLst/>
                <a:latin typeface="Arial"/>
                <a:ea typeface="Arial"/>
                <a:cs typeface="Arial"/>
                <a:sym typeface="Arial"/>
              </a:rPr>
              <a:t>(26.2%)</a:t>
            </a:r>
            <a:r>
              <a:rPr lang="zh-CN" altLang="en-US" sz="1100" b="0" i="0" u="none" strike="noStrike" cap="none" dirty="0">
                <a:solidFill>
                  <a:srgbClr val="000000"/>
                </a:solidFill>
                <a:effectLst/>
                <a:latin typeface="Arial"/>
                <a:ea typeface="Arial"/>
                <a:cs typeface="Arial"/>
                <a:sym typeface="Arial"/>
              </a:rPr>
              <a:t>。</a:t>
            </a:r>
            <a:endParaRPr dirty="0"/>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6" name="Google Shape;13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zh-CN" altLang="en-US" dirty="0"/>
              <a:t>許多研究人員在激活函數方面有研究</a:t>
            </a:r>
            <a:r>
              <a:rPr lang="en-US" altLang="zh-CN" dirty="0"/>
              <a:t>(</a:t>
            </a:r>
            <a:r>
              <a:rPr lang="zh-CN" altLang="en-US" dirty="0"/>
              <a:t>從側面正面通過激活函數提高網絡的有效性是可行的</a:t>
            </a:r>
            <a:r>
              <a:rPr lang="en-US" altLang="zh-CN" dirty="0"/>
              <a:t>)</a:t>
            </a:r>
            <a:r>
              <a:rPr lang="zh-CN" altLang="en-US" dirty="0"/>
              <a:t>。一般來說，訓練的快對獲得好的結果有很大幫助。</a:t>
            </a:r>
            <a:endParaRPr dirty="0"/>
          </a:p>
        </p:txBody>
      </p:sp>
      <p:sp>
        <p:nvSpPr>
          <p:cNvPr id="142" name="Google Shape;14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48" name="Google Shape;14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Feature map: </a:t>
            </a:r>
            <a:r>
              <a:rPr lang="zh-CN" altLang="en-US" dirty="0"/>
              <a:t>卷積後的一個</a:t>
            </a:r>
            <a:r>
              <a:rPr lang="en-US" altLang="zh-CN" dirty="0"/>
              <a:t>2</a:t>
            </a:r>
            <a:r>
              <a:rPr lang="zh-CN" altLang="en-US" dirty="0"/>
              <a:t>維數組。</a:t>
            </a:r>
            <a:r>
              <a:rPr lang="en-US" altLang="zh-CN" dirty="0"/>
              <a:t>1</a:t>
            </a:r>
            <a:r>
              <a:rPr lang="zh-CN" altLang="en-US" dirty="0"/>
              <a:t>個卷積和產生一個</a:t>
            </a:r>
            <a:r>
              <a:rPr lang="en-US" altLang="zh-CN" dirty="0"/>
              <a:t>feature map</a:t>
            </a:r>
            <a:r>
              <a:rPr lang="zh-CN" altLang="en-US" dirty="0"/>
              <a:t>，多個卷積核產生多個</a:t>
            </a:r>
            <a:r>
              <a:rPr lang="en-US" altLang="zh-CN" dirty="0"/>
              <a:t>feature map</a:t>
            </a:r>
            <a:r>
              <a:rPr lang="zh-CN" altLang="en-US" dirty="0"/>
              <a:t>。</a:t>
            </a:r>
            <a:endParaRPr dirty="0"/>
          </a:p>
        </p:txBody>
      </p:sp>
      <p:sp>
        <p:nvSpPr>
          <p:cNvPr id="160" name="Google Shape;16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ltLang="zh-CN" sz="1100" b="0" i="0" u="none" strike="noStrike" cap="none" dirty="0">
                <a:solidFill>
                  <a:srgbClr val="000000"/>
                </a:solidFill>
                <a:effectLst/>
                <a:latin typeface="Arial"/>
                <a:ea typeface="Arial"/>
                <a:cs typeface="Arial"/>
                <a:sym typeface="Arial"/>
              </a:rPr>
              <a:t>PCA</a:t>
            </a:r>
            <a:r>
              <a:rPr lang="zh-TW" altLang="en-US" sz="1100" b="0" i="0" u="none" strike="noStrike" cap="none" dirty="0">
                <a:solidFill>
                  <a:srgbClr val="000000"/>
                </a:solidFill>
                <a:effectLst/>
                <a:latin typeface="Arial"/>
                <a:ea typeface="Arial"/>
                <a:cs typeface="Arial"/>
                <a:sym typeface="Arial"/>
              </a:rPr>
              <a:t>這個方案近似抓住了自然圖像的一個重要特性，即光照的顏色和強度發生變化時，目標身份是不變的。</a:t>
            </a:r>
            <a:endParaRPr dirty="0"/>
          </a:p>
        </p:txBody>
      </p:sp>
      <p:sp>
        <p:nvSpPr>
          <p:cNvPr id="178" name="Google Shape;178;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b="0" i="1" u="none" strike="noStrike" cap="none" dirty="0">
                <a:solidFill>
                  <a:srgbClr val="000000"/>
                </a:solidFill>
                <a:effectLst/>
                <a:latin typeface="Arial"/>
                <a:cs typeface="Arial"/>
                <a:sym typeface="Arial"/>
              </a:rPr>
              <a:t>E</a:t>
            </a:r>
            <a:r>
              <a:rPr lang="zh-CN" altLang="en-US" sz="1100" b="0" i="1" u="none" strike="noStrike" cap="none" dirty="0">
                <a:solidFill>
                  <a:srgbClr val="000000"/>
                </a:solidFill>
                <a:effectLst/>
                <a:latin typeface="Arial"/>
                <a:cs typeface="Arial"/>
                <a:sym typeface="Arial"/>
              </a:rPr>
              <a:t>學習率</a:t>
            </a:r>
            <a:endParaRPr dirty="0"/>
          </a:p>
        </p:txBody>
      </p:sp>
      <p:sp>
        <p:nvSpPr>
          <p:cNvPr id="190" name="Google Shape;190;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4" name="Google Shape;12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zh-TW" altLang="en-US" sz="1100" dirty="0"/>
              <a:t>第</a:t>
            </a:r>
            <a:r>
              <a:rPr lang="en-US" altLang="zh-TW" sz="1100" dirty="0"/>
              <a:t>1</a:t>
            </a:r>
            <a:r>
              <a:rPr lang="zh-TW" altLang="en-US" sz="1100" dirty="0"/>
              <a:t>卷積層使用</a:t>
            </a:r>
            <a:r>
              <a:rPr lang="en-US" altLang="zh-TW" sz="1100" dirty="0"/>
              <a:t>96</a:t>
            </a:r>
            <a:r>
              <a:rPr lang="zh-TW" altLang="en-US" sz="1100" dirty="0"/>
              <a:t>個核對</a:t>
            </a:r>
            <a:r>
              <a:rPr lang="en-US" altLang="zh-TW" sz="1100" dirty="0"/>
              <a:t>224 × 224 × 3</a:t>
            </a:r>
            <a:r>
              <a:rPr lang="zh-TW" altLang="en-US" sz="1100" dirty="0"/>
              <a:t>的輸入圖像進行濾波，核大小為</a:t>
            </a:r>
            <a:r>
              <a:rPr lang="en-US" altLang="zh-TW" sz="1100" dirty="0"/>
              <a:t>11 × 11 × 3</a:t>
            </a:r>
            <a:r>
              <a:rPr lang="zh-TW" altLang="en-US" sz="1100" dirty="0"/>
              <a:t>，步長是</a:t>
            </a:r>
            <a:r>
              <a:rPr lang="en-US" altLang="zh-TW" sz="1100" dirty="0"/>
              <a:t>4</a:t>
            </a:r>
            <a:r>
              <a:rPr lang="zh-TW" altLang="en-US" sz="1100" dirty="0"/>
              <a:t>個像素</a:t>
            </a:r>
            <a:r>
              <a:rPr lang="zh-TW" altLang="en-US" sz="1100" b="0" i="0" u="none" strike="noStrike" cap="none" dirty="0">
                <a:solidFill>
                  <a:srgbClr val="000000"/>
                </a:solidFill>
                <a:effectLst/>
                <a:latin typeface="Arial"/>
                <a:ea typeface="Arial"/>
                <a:cs typeface="Arial"/>
                <a:sym typeface="Arial"/>
              </a:rPr>
              <a:t>（核映射中相鄰神經元感受野中心之間的距離）</a:t>
            </a:r>
            <a:r>
              <a:rPr lang="zh-TW" altLang="en-US" sz="1100" dirty="0"/>
              <a:t>。</a:t>
            </a:r>
            <a:endParaRPr lang="en-US" altLang="zh-TW" sz="1100"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zh-TW" altLang="en-US" sz="1100" dirty="0"/>
              <a:t>第</a:t>
            </a:r>
            <a:r>
              <a:rPr lang="en-US" altLang="zh-TW" sz="1100" dirty="0"/>
              <a:t>2</a:t>
            </a:r>
            <a:r>
              <a:rPr lang="zh-TW" altLang="en-US" sz="1100" dirty="0"/>
              <a:t>卷積層使用用第</a:t>
            </a:r>
            <a:r>
              <a:rPr lang="en-US" altLang="zh-TW" sz="1100" dirty="0"/>
              <a:t>1</a:t>
            </a:r>
            <a:r>
              <a:rPr lang="zh-TW" altLang="en-US" sz="1100" dirty="0"/>
              <a:t>卷積層的輸出（響應歸一化和池化）作為輸入，並使用</a:t>
            </a:r>
            <a:r>
              <a:rPr lang="en-US" altLang="zh-TW" sz="1100" dirty="0"/>
              <a:t>256</a:t>
            </a:r>
            <a:r>
              <a:rPr lang="zh-TW" altLang="en-US" sz="1100" dirty="0"/>
              <a:t>個核進行濾波，核大小為</a:t>
            </a:r>
            <a:r>
              <a:rPr lang="en-US" altLang="zh-TW" sz="1100" dirty="0"/>
              <a:t>5 × 5 × 48</a:t>
            </a:r>
            <a:r>
              <a:rPr lang="zh-TW" altLang="en-US" sz="1100" dirty="0"/>
              <a:t>。第</a:t>
            </a:r>
            <a:r>
              <a:rPr lang="en-US" altLang="zh-TW" sz="1100" dirty="0"/>
              <a:t>3</a:t>
            </a:r>
            <a:r>
              <a:rPr lang="zh-TW" altLang="en-US" sz="1100" dirty="0"/>
              <a:t>，</a:t>
            </a:r>
            <a:r>
              <a:rPr lang="en-US" altLang="zh-TW" sz="1100" dirty="0"/>
              <a:t>4</a:t>
            </a:r>
            <a:r>
              <a:rPr lang="zh-TW" altLang="en-US" sz="1100" dirty="0"/>
              <a:t>，</a:t>
            </a:r>
            <a:r>
              <a:rPr lang="en-US" altLang="zh-TW" sz="1100" dirty="0"/>
              <a:t>5</a:t>
            </a:r>
            <a:r>
              <a:rPr lang="zh-TW" altLang="en-US" sz="1100" dirty="0"/>
              <a:t>卷積層互相連接，中間沒有接入池化層或歸一化層。第</a:t>
            </a:r>
            <a:r>
              <a:rPr lang="en-US" altLang="zh-TW" sz="1100" dirty="0"/>
              <a:t>3</a:t>
            </a:r>
            <a:r>
              <a:rPr lang="zh-TW" altLang="en-US" sz="1100" dirty="0"/>
              <a:t>卷積層有</a:t>
            </a:r>
            <a:r>
              <a:rPr lang="en-US" altLang="zh-TW" sz="1100" dirty="0"/>
              <a:t>384</a:t>
            </a:r>
            <a:r>
              <a:rPr lang="zh-TW" altLang="en-US" sz="1100" dirty="0"/>
              <a:t>個核，核大小為</a:t>
            </a:r>
            <a:r>
              <a:rPr lang="en-US" altLang="zh-TW" sz="1100" dirty="0"/>
              <a:t>3 × 3 × 256</a:t>
            </a:r>
            <a:r>
              <a:rPr lang="zh-TW" altLang="en-US" sz="1100" dirty="0"/>
              <a:t>，與第</a:t>
            </a:r>
            <a:r>
              <a:rPr lang="en-US" altLang="zh-TW" sz="1100" dirty="0"/>
              <a:t>2</a:t>
            </a:r>
            <a:r>
              <a:rPr lang="zh-TW" altLang="en-US" sz="1100" dirty="0"/>
              <a:t>卷積層的輸出（歸一化的，池化的）相連。第</a:t>
            </a:r>
            <a:r>
              <a:rPr lang="en-US" altLang="zh-TW" sz="1100" dirty="0"/>
              <a:t>4</a:t>
            </a:r>
            <a:r>
              <a:rPr lang="zh-TW" altLang="en-US" sz="1100" dirty="0"/>
              <a:t>卷積層有</a:t>
            </a:r>
            <a:r>
              <a:rPr lang="en-US" altLang="zh-TW" sz="1100" dirty="0"/>
              <a:t>384</a:t>
            </a:r>
            <a:r>
              <a:rPr lang="zh-TW" altLang="en-US" sz="1100" dirty="0"/>
              <a:t>個核，核大小為</a:t>
            </a:r>
            <a:r>
              <a:rPr lang="en-US" altLang="zh-TW" sz="1100" dirty="0"/>
              <a:t>3 × 3 × 192</a:t>
            </a:r>
            <a:r>
              <a:rPr lang="zh-TW" altLang="en-US" sz="1100" dirty="0"/>
              <a:t>，第</a:t>
            </a:r>
            <a:r>
              <a:rPr lang="en-US" altLang="zh-TW" sz="1100" dirty="0"/>
              <a:t>5</a:t>
            </a:r>
            <a:r>
              <a:rPr lang="zh-TW" altLang="en-US" sz="1100" dirty="0"/>
              <a:t>卷積層有</a:t>
            </a:r>
            <a:r>
              <a:rPr lang="en-US" altLang="zh-TW" sz="1100" dirty="0"/>
              <a:t>256</a:t>
            </a:r>
            <a:r>
              <a:rPr lang="zh-TW" altLang="en-US" sz="1100" dirty="0"/>
              <a:t>個核，核大小為</a:t>
            </a:r>
            <a:r>
              <a:rPr lang="en-US" altLang="zh-TW" sz="1100" dirty="0"/>
              <a:t>3 × 3 × 192</a:t>
            </a:r>
            <a:r>
              <a:rPr lang="zh-TW" altLang="en-US" sz="1100" dirty="0"/>
              <a:t>。每個全連接層有</a:t>
            </a:r>
            <a:r>
              <a:rPr lang="en-US" altLang="zh-TW" sz="1100" dirty="0"/>
              <a:t>4096</a:t>
            </a:r>
            <a:r>
              <a:rPr lang="zh-TW" altLang="en-US" sz="1100" dirty="0"/>
              <a:t>個神經元。</a:t>
            </a:r>
          </a:p>
          <a:p>
            <a:pPr marL="0" lvl="0" indent="0" algn="l" rtl="0">
              <a:spcBef>
                <a:spcPts val="0"/>
              </a:spcBef>
              <a:spcAft>
                <a:spcPts val="0"/>
              </a:spcAft>
              <a:buNone/>
            </a:pPr>
            <a:endParaRPr dirty="0"/>
          </a:p>
        </p:txBody>
      </p:sp>
      <p:sp>
        <p:nvSpPr>
          <p:cNvPr id="130" name="Google Shape;13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1"/>
        <p:cNvGrpSpPr/>
        <p:nvPr/>
      </p:nvGrpSpPr>
      <p:grpSpPr>
        <a:xfrm>
          <a:off x="0" y="0"/>
          <a:ext cx="0" cy="0"/>
          <a:chOff x="0" y="0"/>
          <a:chExt cx="0" cy="0"/>
        </a:xfrm>
      </p:grpSpPr>
      <p:sp>
        <p:nvSpPr>
          <p:cNvPr id="12" name="Google Shape;12;p2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68"/>
        <p:cNvGrpSpPr/>
        <p:nvPr/>
      </p:nvGrpSpPr>
      <p:grpSpPr>
        <a:xfrm>
          <a:off x="0" y="0"/>
          <a:ext cx="0" cy="0"/>
          <a:chOff x="0" y="0"/>
          <a:chExt cx="0" cy="0"/>
        </a:xfrm>
      </p:grpSpPr>
      <p:sp>
        <p:nvSpPr>
          <p:cNvPr id="69" name="Google Shape;69;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竖排标题与文本" type="vertTitleAndTx">
  <p:cSld name="VERTICAL_TITLE_AND_VERTICAL_TEXT">
    <p:spTree>
      <p:nvGrpSpPr>
        <p:cNvPr id="1" name="Shape 74"/>
        <p:cNvGrpSpPr/>
        <p:nvPr/>
      </p:nvGrpSpPr>
      <p:grpSpPr>
        <a:xfrm>
          <a:off x="0" y="0"/>
          <a:ext cx="0" cy="0"/>
          <a:chOff x="0" y="0"/>
          <a:chExt cx="0" cy="0"/>
        </a:xfrm>
      </p:grpSpPr>
      <p:sp>
        <p:nvSpPr>
          <p:cNvPr id="75" name="Google Shape;75;p3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17"/>
        <p:cNvGrpSpPr/>
        <p:nvPr/>
      </p:nvGrpSpPr>
      <p:grpSpPr>
        <a:xfrm>
          <a:off x="0" y="0"/>
          <a:ext cx="0" cy="0"/>
          <a:chOff x="0" y="0"/>
          <a:chExt cx="0" cy="0"/>
        </a:xfrm>
      </p:grpSpPr>
      <p:sp>
        <p:nvSpPr>
          <p:cNvPr id="18" name="Google Shape;18;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3"/>
        <p:cNvGrpSpPr/>
        <p:nvPr/>
      </p:nvGrpSpPr>
      <p:grpSpPr>
        <a:xfrm>
          <a:off x="0" y="0"/>
          <a:ext cx="0" cy="0"/>
          <a:chOff x="0" y="0"/>
          <a:chExt cx="0" cy="0"/>
        </a:xfrm>
      </p:grpSpPr>
      <p:sp>
        <p:nvSpPr>
          <p:cNvPr id="24" name="Google Shape;24;p2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29"/>
        <p:cNvGrpSpPr/>
        <p:nvPr/>
      </p:nvGrpSpPr>
      <p:grpSpPr>
        <a:xfrm>
          <a:off x="0" y="0"/>
          <a:ext cx="0" cy="0"/>
          <a:chOff x="0" y="0"/>
          <a:chExt cx="0" cy="0"/>
        </a:xfrm>
      </p:grpSpPr>
      <p:sp>
        <p:nvSpPr>
          <p:cNvPr id="30" name="Google Shape;30;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36"/>
        <p:cNvGrpSpPr/>
        <p:nvPr/>
      </p:nvGrpSpPr>
      <p:grpSpPr>
        <a:xfrm>
          <a:off x="0" y="0"/>
          <a:ext cx="0" cy="0"/>
          <a:chOff x="0" y="0"/>
          <a:chExt cx="0" cy="0"/>
        </a:xfrm>
      </p:grpSpPr>
      <p:sp>
        <p:nvSpPr>
          <p:cNvPr id="37" name="Google Shape;37;p2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5"/>
        <p:cNvGrpSpPr/>
        <p:nvPr/>
      </p:nvGrpSpPr>
      <p:grpSpPr>
        <a:xfrm>
          <a:off x="0" y="0"/>
          <a:ext cx="0" cy="0"/>
          <a:chOff x="0" y="0"/>
          <a:chExt cx="0" cy="0"/>
        </a:xfrm>
      </p:grpSpPr>
      <p:sp>
        <p:nvSpPr>
          <p:cNvPr id="46" name="Google Shape;46;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0"/>
        <p:cNvGrpSpPr/>
        <p:nvPr/>
      </p:nvGrpSpPr>
      <p:grpSpPr>
        <a:xfrm>
          <a:off x="0" y="0"/>
          <a:ext cx="0" cy="0"/>
          <a:chOff x="0" y="0"/>
          <a:chExt cx="0" cy="0"/>
        </a:xfrm>
      </p:grpSpPr>
      <p:sp>
        <p:nvSpPr>
          <p:cNvPr id="51" name="Google Shape;51;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4"/>
        <p:cNvGrpSpPr/>
        <p:nvPr/>
      </p:nvGrpSpPr>
      <p:grpSpPr>
        <a:xfrm>
          <a:off x="0" y="0"/>
          <a:ext cx="0" cy="0"/>
          <a:chOff x="0" y="0"/>
          <a:chExt cx="0" cy="0"/>
        </a:xfrm>
      </p:grpSpPr>
      <p:sp>
        <p:nvSpPr>
          <p:cNvPr id="55" name="Google Shape;55;p3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3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3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1"/>
        <p:cNvGrpSpPr/>
        <p:nvPr/>
      </p:nvGrpSpPr>
      <p:grpSpPr>
        <a:xfrm>
          <a:off x="0" y="0"/>
          <a:ext cx="0" cy="0"/>
          <a:chOff x="0" y="0"/>
          <a:chExt cx="0" cy="0"/>
        </a:xfrm>
      </p:grpSpPr>
      <p:sp>
        <p:nvSpPr>
          <p:cNvPr id="62" name="Google Shape;62;p3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4" name="Google Shape;64;p3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5400"/>
              <a:buFont typeface="Times New Roman"/>
              <a:buNone/>
            </a:pPr>
            <a:r>
              <a:rPr lang="en-US" sz="5400">
                <a:latin typeface="Times New Roman"/>
                <a:ea typeface="Times New Roman"/>
                <a:cs typeface="Times New Roman"/>
                <a:sym typeface="Times New Roman"/>
              </a:rPr>
              <a:t>ImageNet Classification with Deep Convolutional Neural Networks</a:t>
            </a:r>
            <a:endParaRPr sz="5400">
              <a:latin typeface="Times New Roman"/>
              <a:ea typeface="Times New Roman"/>
              <a:cs typeface="Times New Roman"/>
              <a:sym typeface="Times New Roman"/>
            </a:endParaRPr>
          </a:p>
        </p:txBody>
      </p:sp>
      <p:sp>
        <p:nvSpPr>
          <p:cNvPr id="85" name="Google Shape;85;p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a:latin typeface="Times New Roman"/>
                <a:ea typeface="Times New Roman"/>
                <a:cs typeface="Times New Roman"/>
                <a:sym typeface="Times New Roman"/>
              </a:rPr>
              <a:t>Alex Krizhevsky, Ilya Sutskever, Geoffrey E. Hinton</a:t>
            </a:r>
            <a:endParaRPr/>
          </a:p>
          <a:p>
            <a:pPr marL="0" lvl="0" indent="0" algn="ctr" rtl="0">
              <a:lnSpc>
                <a:spcPct val="90000"/>
              </a:lnSpc>
              <a:spcBef>
                <a:spcPts val="1000"/>
              </a:spcBef>
              <a:spcAft>
                <a:spcPts val="0"/>
              </a:spcAft>
              <a:buClr>
                <a:schemeClr val="dk1"/>
              </a:buClr>
              <a:buSzPts val="2400"/>
              <a:buNone/>
            </a:pPr>
            <a:r>
              <a:rPr lang="en-US">
                <a:latin typeface="Times New Roman"/>
                <a:ea typeface="Times New Roman"/>
                <a:cs typeface="Times New Roman"/>
                <a:sym typeface="Times New Roman"/>
              </a:rPr>
              <a:t>University of Toronto</a:t>
            </a:r>
            <a:endParaRPr>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endParaRPr/>
          </a:p>
        </p:txBody>
      </p:sp>
      <p:sp>
        <p:nvSpPr>
          <p:cNvPr id="127" name="Google Shape;127;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177800" indent="0">
              <a:lnSpc>
                <a:spcPct val="150000"/>
              </a:lnSpc>
              <a:spcBef>
                <a:spcPts val="0"/>
              </a:spcBef>
              <a:buSzPts val="2800"/>
              <a:buNone/>
            </a:pPr>
            <a:r>
              <a:rPr lang="zh-CN" altLang="en-US" dirty="0">
                <a:latin typeface="Times New Roman" panose="02020603050405020304" pitchFamily="18" charset="0"/>
                <a:ea typeface="DFKai-SB" panose="03000509000000000000" pitchFamily="65" charset="-120"/>
                <a:cs typeface="Times New Roman" panose="02020603050405020304" pitchFamily="18" charset="0"/>
              </a:rPr>
              <a:t>圖片處理</a:t>
            </a:r>
            <a:endParaRPr lang="en-US" altLang="zh-CN" dirty="0">
              <a:latin typeface="Times New Roman" panose="02020603050405020304" pitchFamily="18" charset="0"/>
              <a:ea typeface="DFKai-SB" panose="03000509000000000000" pitchFamily="65" charset="-120"/>
              <a:cs typeface="Times New Roman" panose="02020603050405020304" pitchFamily="18" charset="0"/>
            </a:endParaRPr>
          </a:p>
          <a:p>
            <a:pPr marL="635000" indent="-457200">
              <a:lnSpc>
                <a:spcPct val="150000"/>
              </a:lnSpc>
              <a:spcBef>
                <a:spcPts val="0"/>
              </a:spcBef>
              <a:buSzPts val="2800"/>
            </a:pPr>
            <a:r>
              <a:rPr lang="en-US" altLang="zh-CN" dirty="0">
                <a:latin typeface="Times New Roman" panose="02020603050405020304" pitchFamily="18" charset="0"/>
                <a:ea typeface="DFKai-SB" panose="03000509000000000000" pitchFamily="65" charset="-120"/>
                <a:cs typeface="Times New Roman" panose="02020603050405020304" pitchFamily="18" charset="0"/>
              </a:rPr>
              <a:t>ImageNet</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中的圖像分辨率不統一，應用於本文模型之前需先做圖片大小的規整，將圖片降採樣為</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256×256</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像素，具體如下：</a:t>
            </a:r>
            <a:endParaRPr lang="en-US" altLang="zh-CN" dirty="0">
              <a:latin typeface="Times New Roman" panose="02020603050405020304" pitchFamily="18" charset="0"/>
              <a:ea typeface="DFKai-SB" panose="03000509000000000000" pitchFamily="65" charset="-120"/>
              <a:cs typeface="Times New Roman" panose="02020603050405020304" pitchFamily="18" charset="0"/>
            </a:endParaRPr>
          </a:p>
          <a:p>
            <a:pPr marL="1092200" lvl="1" indent="-457200">
              <a:lnSpc>
                <a:spcPct val="150000"/>
              </a:lnSpc>
              <a:spcBef>
                <a:spcPts val="0"/>
              </a:spcBef>
              <a:buSzPts val="2800"/>
              <a:buFont typeface="+mj-lt"/>
              <a:buAutoNum type="arabicPeriod"/>
            </a:pPr>
            <a:r>
              <a:rPr lang="zh-CN" altLang="en-US" dirty="0">
                <a:latin typeface="Times New Roman" panose="02020603050405020304" pitchFamily="18" charset="0"/>
                <a:ea typeface="DFKai-SB" panose="03000509000000000000" pitchFamily="65" charset="-120"/>
                <a:cs typeface="Times New Roman" panose="02020603050405020304" pitchFamily="18" charset="0"/>
              </a:rPr>
              <a:t>對給定圖像，先縮放其更短的邊到</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256</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像素</a:t>
            </a:r>
            <a:endParaRPr lang="en-US" altLang="zh-CN" dirty="0">
              <a:latin typeface="Times New Roman" panose="02020603050405020304" pitchFamily="18" charset="0"/>
              <a:ea typeface="DFKai-SB" panose="03000509000000000000" pitchFamily="65" charset="-120"/>
              <a:cs typeface="Times New Roman" panose="02020603050405020304" pitchFamily="18" charset="0"/>
            </a:endParaRPr>
          </a:p>
          <a:p>
            <a:pPr marL="1092200" lvl="1" indent="-457200">
              <a:lnSpc>
                <a:spcPct val="150000"/>
              </a:lnSpc>
              <a:spcBef>
                <a:spcPts val="0"/>
              </a:spcBef>
              <a:buSzPts val="2800"/>
              <a:buFont typeface="+mj-lt"/>
              <a:buAutoNum type="arabicPeriod"/>
            </a:pPr>
            <a:r>
              <a:rPr lang="zh-CN" altLang="en-US" dirty="0">
                <a:latin typeface="Times New Roman" panose="02020603050405020304" pitchFamily="18" charset="0"/>
                <a:ea typeface="DFKai-SB" panose="03000509000000000000" pitchFamily="65" charset="-120"/>
                <a:cs typeface="Times New Roman" panose="02020603050405020304" pitchFamily="18" charset="0"/>
              </a:rPr>
              <a:t>在較長的邊上裁剪中間的</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256</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像素</a:t>
            </a:r>
            <a:endParaRPr lang="en-US" altLang="zh-CN" dirty="0">
              <a:latin typeface="Times New Roman" panose="02020603050405020304" pitchFamily="18" charset="0"/>
              <a:ea typeface="DFKai-SB" panose="03000509000000000000" pitchFamily="65" charset="-120"/>
              <a:cs typeface="Times New Roman" panose="02020603050405020304" pitchFamily="18" charset="0"/>
            </a:endParaRPr>
          </a:p>
          <a:p>
            <a:pPr marL="177800" indent="0">
              <a:lnSpc>
                <a:spcPct val="150000"/>
              </a:lnSpc>
              <a:spcBef>
                <a:spcPts val="0"/>
              </a:spcBef>
              <a:buSzPts val="2800"/>
              <a:buNone/>
            </a:pPr>
            <a:r>
              <a:rPr lang="en-US" altLang="zh-CN" dirty="0">
                <a:latin typeface="Times New Roman" panose="02020603050405020304" pitchFamily="18" charset="0"/>
                <a:ea typeface="DFKai-SB" panose="03000509000000000000" pitchFamily="65" charset="-120"/>
                <a:cs typeface="Times New Roman" panose="02020603050405020304" pitchFamily="18" charset="0"/>
              </a:rPr>
              <a:t>PS</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：本文沒有對圖片做歸一化處理，所以數據是原始的像素值。</a:t>
            </a:r>
            <a:endParaRPr lang="en-US" altLang="zh-CN" dirty="0">
              <a:latin typeface="DFKai-SB" panose="03000509000000000000" pitchFamily="65" charset="-120"/>
              <a:ea typeface="DFKai-SB" panose="03000509000000000000" pitchFamily="65" charset="-120"/>
              <a:cs typeface="Times New Roman" panose="02020603050405020304" pitchFamily="18" charset="0"/>
            </a:endParaRPr>
          </a:p>
          <a:p>
            <a:pPr marL="228600" lvl="0" indent="-50800" algn="l" rtl="0">
              <a:lnSpc>
                <a:spcPct val="90000"/>
              </a:lnSpc>
              <a:spcBef>
                <a:spcPts val="0"/>
              </a:spcBef>
              <a:spcAft>
                <a:spcPts val="0"/>
              </a:spcAft>
              <a:buClr>
                <a:schemeClr val="dk1"/>
              </a:buClr>
              <a:buSzPts val="28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ltLang="zh-CN" dirty="0">
                <a:latin typeface="Times New Roman" panose="02020603050405020304" pitchFamily="18" charset="0"/>
                <a:cs typeface="Times New Roman" panose="02020603050405020304" pitchFamily="18" charset="0"/>
              </a:rPr>
              <a:t>3</a:t>
            </a:r>
            <a:r>
              <a:rPr lang="zh-CN" altLang="en-US" dirty="0">
                <a:latin typeface="Times New Roman" panose="02020603050405020304" pitchFamily="18" charset="0"/>
                <a:cs typeface="Times New Roman" panose="02020603050405020304" pitchFamily="18" charset="0"/>
              </a:rPr>
              <a:t>、</a:t>
            </a:r>
            <a:r>
              <a:rPr lang="zh-CN" altLang="en-US" dirty="0">
                <a:latin typeface="DFKai-SB" panose="03000509000000000000" pitchFamily="65" charset="-120"/>
                <a:ea typeface="DFKai-SB" panose="03000509000000000000" pitchFamily="65" charset="-120"/>
              </a:rPr>
              <a:t>模型結構</a:t>
            </a:r>
            <a:endParaRPr dirty="0">
              <a:latin typeface="DFKai-SB" panose="03000509000000000000" pitchFamily="65" charset="-120"/>
              <a:ea typeface="DFKai-SB" panose="03000509000000000000" pitchFamily="65" charset="-120"/>
            </a:endParaRPr>
          </a:p>
        </p:txBody>
      </p:sp>
      <p:sp>
        <p:nvSpPr>
          <p:cNvPr id="133" name="Google Shape;133;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177800" indent="0">
              <a:spcBef>
                <a:spcPts val="0"/>
              </a:spcBef>
              <a:buSzPts val="2800"/>
              <a:buNone/>
            </a:pPr>
            <a:endParaRPr lang="en-US" sz="1800" dirty="0"/>
          </a:p>
          <a:p>
            <a:pPr marL="177800" indent="0">
              <a:spcBef>
                <a:spcPts val="0"/>
              </a:spcBef>
              <a:buSzPts val="2800"/>
              <a:buNone/>
            </a:pPr>
            <a:endParaRPr lang="en-US" sz="1800" dirty="0"/>
          </a:p>
          <a:p>
            <a:pPr marL="177800" indent="0">
              <a:spcBef>
                <a:spcPts val="0"/>
              </a:spcBef>
              <a:buSzPts val="2800"/>
              <a:buNone/>
            </a:pPr>
            <a:endParaRPr lang="en-US" sz="1800" dirty="0"/>
          </a:p>
          <a:p>
            <a:pPr marL="177800" indent="0">
              <a:spcBef>
                <a:spcPts val="0"/>
              </a:spcBef>
              <a:buSzPts val="2800"/>
              <a:buNone/>
            </a:pPr>
            <a:endParaRPr lang="en-US" sz="1800" dirty="0"/>
          </a:p>
          <a:p>
            <a:pPr marL="177800" indent="0">
              <a:spcBef>
                <a:spcPts val="0"/>
              </a:spcBef>
              <a:buSzPts val="2800"/>
              <a:buNone/>
            </a:pPr>
            <a:endParaRPr lang="en-US" sz="1800" dirty="0"/>
          </a:p>
          <a:p>
            <a:pPr marL="177800" indent="0">
              <a:spcBef>
                <a:spcPts val="0"/>
              </a:spcBef>
              <a:buSzPts val="2800"/>
              <a:buNone/>
            </a:pPr>
            <a:endParaRPr lang="en-US" sz="1800" dirty="0"/>
          </a:p>
          <a:p>
            <a:pPr marL="177800" indent="0">
              <a:spcBef>
                <a:spcPts val="0"/>
              </a:spcBef>
              <a:buSzPts val="2800"/>
              <a:buNone/>
            </a:pPr>
            <a:endParaRPr lang="en-US" sz="1800" dirty="0"/>
          </a:p>
          <a:p>
            <a:pPr marL="177800" indent="0">
              <a:spcBef>
                <a:spcPts val="0"/>
              </a:spcBef>
              <a:buSzPts val="2800"/>
              <a:buNone/>
            </a:pPr>
            <a:endParaRPr lang="en-US" sz="1800" dirty="0"/>
          </a:p>
          <a:p>
            <a:pPr marL="177800" indent="0">
              <a:spcBef>
                <a:spcPts val="0"/>
              </a:spcBef>
              <a:buSzPts val="2800"/>
              <a:buNone/>
            </a:pPr>
            <a:endParaRPr lang="en-US" sz="1800" dirty="0"/>
          </a:p>
          <a:p>
            <a:pPr marL="177800" indent="0">
              <a:spcBef>
                <a:spcPts val="0"/>
              </a:spcBef>
              <a:buSzPts val="2800"/>
              <a:buNone/>
            </a:pPr>
            <a:endParaRPr lang="en-US" sz="1800" dirty="0"/>
          </a:p>
          <a:p>
            <a:pPr marL="177800" indent="0">
              <a:spcBef>
                <a:spcPts val="0"/>
              </a:spcBef>
              <a:buSzPts val="2800"/>
              <a:buNone/>
            </a:pPr>
            <a:endParaRPr lang="en-US" sz="1600" dirty="0"/>
          </a:p>
        </p:txBody>
      </p:sp>
      <p:pic>
        <p:nvPicPr>
          <p:cNvPr id="4" name="图片 3">
            <a:extLst>
              <a:ext uri="{FF2B5EF4-FFF2-40B4-BE49-F238E27FC236}">
                <a16:creationId xmlns:a16="http://schemas.microsoft.com/office/drawing/2014/main" id="{BC8ACB20-BCE8-4D04-8192-838FE0E15FD5}"/>
              </a:ext>
            </a:extLst>
          </p:cNvPr>
          <p:cNvPicPr>
            <a:picLocks noChangeAspect="1"/>
          </p:cNvPicPr>
          <p:nvPr/>
        </p:nvPicPr>
        <p:blipFill>
          <a:blip r:embed="rId3"/>
          <a:stretch>
            <a:fillRect/>
          </a:stretch>
        </p:blipFill>
        <p:spPr>
          <a:xfrm>
            <a:off x="948694" y="1824038"/>
            <a:ext cx="10294611" cy="320992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ltLang="zh-CN" dirty="0">
                <a:latin typeface="Times New Roman" panose="02020603050405020304" pitchFamily="18" charset="0"/>
                <a:cs typeface="Times New Roman" panose="02020603050405020304" pitchFamily="18" charset="0"/>
              </a:rPr>
              <a:t>3.1</a:t>
            </a:r>
            <a:r>
              <a:rPr lang="zh-CN" altLang="en-US" dirty="0"/>
              <a:t>、</a:t>
            </a:r>
            <a:r>
              <a:rPr lang="zh-CN" altLang="en-US" dirty="0">
                <a:latin typeface="標楷體" panose="03000509000000000000" pitchFamily="65" charset="-120"/>
                <a:ea typeface="標楷體" panose="03000509000000000000" pitchFamily="65" charset="-120"/>
              </a:rPr>
              <a:t>激活函數</a:t>
            </a:r>
            <a:endParaRPr dirty="0">
              <a:latin typeface="標楷體" panose="03000509000000000000" pitchFamily="65" charset="-120"/>
              <a:ea typeface="標楷體" panose="03000509000000000000" pitchFamily="65" charset="-120"/>
            </a:endParaRPr>
          </a:p>
        </p:txBody>
      </p:sp>
      <mc:AlternateContent xmlns:mc="http://schemas.openxmlformats.org/markup-compatibility/2006">
        <mc:Choice xmlns:a14="http://schemas.microsoft.com/office/drawing/2010/main" Requires="a14">
          <p:sp>
            <p:nvSpPr>
              <p:cNvPr id="139" name="Google Shape;139;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635000" indent="-457200">
                  <a:lnSpc>
                    <a:spcPct val="150000"/>
                  </a:lnSpc>
                  <a:spcBef>
                    <a:spcPts val="0"/>
                  </a:spcBef>
                  <a:buSzPts val="2800"/>
                </a:pPr>
                <a:r>
                  <a:rPr lang="zh-CN" altLang="en-US" dirty="0">
                    <a:latin typeface="標楷體" panose="03000509000000000000" pitchFamily="65" charset="-120"/>
                    <a:ea typeface="標楷體" panose="03000509000000000000" pitchFamily="65" charset="-120"/>
                  </a:rPr>
                  <a:t>在本文之前，神經網絡中的激活函數都是</a:t>
                </a:r>
                <a14:m>
                  <m:oMath xmlns:m="http://schemas.openxmlformats.org/officeDocument/2006/math">
                    <m:r>
                      <a:rPr lang="zh-CN" altLang="en-US" i="1">
                        <a:latin typeface="Cambria Math" panose="02040503050406030204" pitchFamily="18" charset="0"/>
                      </a:rPr>
                      <m:t>𝑓</m:t>
                    </m:r>
                    <m:d>
                      <m:dPr>
                        <m:ctrlPr>
                          <a:rPr lang="zh-CN" altLang="en-US" i="1">
                            <a:latin typeface="Cambria Math" panose="02040503050406030204" pitchFamily="18" charset="0"/>
                          </a:rPr>
                        </m:ctrlPr>
                      </m:dPr>
                      <m:e>
                        <m:r>
                          <a:rPr lang="zh-CN" altLang="en-US" i="1">
                            <a:latin typeface="Cambria Math" panose="02040503050406030204" pitchFamily="18" charset="0"/>
                          </a:rPr>
                          <m:t>𝑥</m:t>
                        </m:r>
                      </m:e>
                    </m:d>
                    <m:r>
                      <a:rPr lang="zh-CN" altLang="en-US">
                        <a:latin typeface="Cambria Math" panose="02040503050406030204" pitchFamily="18" charset="0"/>
                      </a:rPr>
                      <m:t>=</m:t>
                    </m:r>
                    <m:func>
                      <m:funcPr>
                        <m:ctrlPr>
                          <a:rPr lang="zh-CN" altLang="en-US" i="1">
                            <a:latin typeface="Cambria Math" panose="02040503050406030204" pitchFamily="18" charset="0"/>
                          </a:rPr>
                        </m:ctrlPr>
                      </m:funcPr>
                      <m:fName>
                        <m:r>
                          <m:rPr>
                            <m:sty m:val="p"/>
                          </m:rPr>
                          <a:rPr lang="zh-CN" altLang="en-US">
                            <a:latin typeface="Cambria Math" panose="02040503050406030204" pitchFamily="18" charset="0"/>
                          </a:rPr>
                          <m:t>tan</m:t>
                        </m:r>
                      </m:fName>
                      <m:e>
                        <m:r>
                          <a:rPr lang="zh-CN" altLang="en-US" i="1">
                            <a:latin typeface="Cambria Math" panose="02040503050406030204" pitchFamily="18" charset="0"/>
                          </a:rPr>
                          <m:t>h</m:t>
                        </m:r>
                      </m:e>
                    </m:func>
                    <m:d>
                      <m:dPr>
                        <m:ctrlPr>
                          <a:rPr lang="en-US" altLang="zh-CN" i="1">
                            <a:latin typeface="Cambria Math" panose="02040503050406030204" pitchFamily="18" charset="0"/>
                          </a:rPr>
                        </m:ctrlPr>
                      </m:dPr>
                      <m:e>
                        <m:r>
                          <a:rPr lang="en-US" altLang="zh-CN" i="1">
                            <a:latin typeface="Cambria Math" panose="02040503050406030204" pitchFamily="18" charset="0"/>
                          </a:rPr>
                          <m:t>𝑥</m:t>
                        </m:r>
                      </m:e>
                    </m:d>
                    <m:r>
                      <a:rPr lang="en-US" altLang="zh-CN" b="0" i="1" smtClean="0">
                        <a:latin typeface="Cambria Math" panose="02040503050406030204" pitchFamily="18" charset="0"/>
                      </a:rPr>
                      <m:t> </m:t>
                    </m:r>
                    <m:r>
                      <m:rPr>
                        <m:sty m:val="p"/>
                      </m:rPr>
                      <a:rPr lang="en-US" altLang="zh-CN" i="1" smtClean="0">
                        <a:latin typeface="Cambria Math" panose="02040503050406030204" pitchFamily="18" charset="0"/>
                      </a:rPr>
                      <m:t>or</m:t>
                    </m:r>
                    <m:r>
                      <a:rPr lang="en-US" altLang="zh-CN" b="0" i="1" smtClean="0">
                        <a:latin typeface="Cambria Math" panose="02040503050406030204" pitchFamily="18" charset="0"/>
                      </a:rPr>
                      <m:t> </m:t>
                    </m:r>
                    <m:r>
                      <a:rPr lang="zh-CN" altLang="en-US" i="1" dirty="0" smtClean="0">
                        <a:latin typeface="Cambria Math" panose="02040503050406030204" pitchFamily="18" charset="0"/>
                      </a:rPr>
                      <m:t>𝑓</m:t>
                    </m:r>
                    <m:d>
                      <m:dPr>
                        <m:ctrlPr>
                          <a:rPr lang="zh-CN" altLang="en-US" i="1" dirty="0" smtClean="0">
                            <a:latin typeface="Cambria Math" panose="02040503050406030204" pitchFamily="18" charset="0"/>
                          </a:rPr>
                        </m:ctrlPr>
                      </m:dPr>
                      <m:e>
                        <m:r>
                          <a:rPr lang="zh-CN" altLang="en-US" i="1" dirty="0" smtClean="0">
                            <a:latin typeface="Cambria Math" panose="02040503050406030204" pitchFamily="18" charset="0"/>
                          </a:rPr>
                          <m:t>𝑥</m:t>
                        </m:r>
                      </m:e>
                    </m:d>
                    <m:r>
                      <a:rPr lang="zh-CN" altLang="en-US" i="0" dirty="0" smtClean="0">
                        <a:latin typeface="Cambria Math" panose="02040503050406030204" pitchFamily="18" charset="0"/>
                      </a:rPr>
                      <m:t>=</m:t>
                    </m:r>
                    <m:sSup>
                      <m:sSupPr>
                        <m:ctrlPr>
                          <a:rPr lang="zh-CN" altLang="en-US" i="1" dirty="0" smtClean="0">
                            <a:latin typeface="Cambria Math" panose="02040503050406030204" pitchFamily="18" charset="0"/>
                          </a:rPr>
                        </m:ctrlPr>
                      </m:sSupPr>
                      <m:e>
                        <m:d>
                          <m:dPr>
                            <m:ctrlPr>
                              <a:rPr lang="zh-CN" altLang="en-US" i="1" dirty="0" smtClean="0">
                                <a:latin typeface="Cambria Math" panose="02040503050406030204" pitchFamily="18" charset="0"/>
                              </a:rPr>
                            </m:ctrlPr>
                          </m:dPr>
                          <m:e>
                            <m:r>
                              <a:rPr lang="zh-CN" altLang="en-US" i="0" dirty="0" smtClean="0">
                                <a:latin typeface="Cambria Math" panose="02040503050406030204" pitchFamily="18" charset="0"/>
                              </a:rPr>
                              <m:t>1+</m:t>
                            </m:r>
                            <m:sSup>
                              <m:sSupPr>
                                <m:ctrlPr>
                                  <a:rPr lang="zh-CN" altLang="en-US" i="1" dirty="0" smtClean="0">
                                    <a:latin typeface="Cambria Math" panose="02040503050406030204" pitchFamily="18" charset="0"/>
                                  </a:rPr>
                                </m:ctrlPr>
                              </m:sSupPr>
                              <m:e>
                                <m:r>
                                  <a:rPr lang="zh-CN" altLang="en-US" i="0" dirty="0" smtClean="0">
                                    <a:latin typeface="Cambria Math" panose="02040503050406030204" pitchFamily="18" charset="0"/>
                                  </a:rPr>
                                  <m:t>ⅇ</m:t>
                                </m:r>
                              </m:e>
                              <m:sup>
                                <m:r>
                                  <a:rPr lang="zh-CN" altLang="en-US" i="0" dirty="0" smtClean="0">
                                    <a:latin typeface="Cambria Math" panose="02040503050406030204" pitchFamily="18" charset="0"/>
                                  </a:rPr>
                                  <m:t>−</m:t>
                                </m:r>
                                <m:r>
                                  <a:rPr lang="zh-CN" altLang="en-US" i="1" dirty="0" smtClean="0">
                                    <a:latin typeface="Cambria Math" panose="02040503050406030204" pitchFamily="18" charset="0"/>
                                  </a:rPr>
                                  <m:t>𝑥</m:t>
                                </m:r>
                              </m:sup>
                            </m:sSup>
                          </m:e>
                        </m:d>
                      </m:e>
                      <m:sup>
                        <m:r>
                          <a:rPr lang="zh-CN" altLang="en-US" i="0" dirty="0" smtClean="0">
                            <a:latin typeface="Cambria Math" panose="02040503050406030204" pitchFamily="18" charset="0"/>
                          </a:rPr>
                          <m:t>−1</m:t>
                        </m:r>
                      </m:sup>
                    </m:sSup>
                  </m:oMath>
                </a14:m>
                <a:r>
                  <a:rPr lang="zh-CN" altLang="en-US" dirty="0">
                    <a:latin typeface="標楷體" panose="03000509000000000000" pitchFamily="65" charset="-120"/>
                    <a:ea typeface="標楷體" panose="03000509000000000000" pitchFamily="65" charset="-120"/>
                  </a:rPr>
                  <a:t>，這些飽和非線性函數下的神經網絡的懸鏈速度遠不如非飽和非線性函數</a:t>
                </a:r>
                <a14:m>
                  <m:oMath xmlns:m="http://schemas.openxmlformats.org/officeDocument/2006/math">
                    <m:r>
                      <a:rPr lang="zh-CN" altLang="en-US" i="1" smtClean="0">
                        <a:latin typeface="Cambria Math" panose="02040503050406030204" pitchFamily="18" charset="0"/>
                      </a:rPr>
                      <m:t>𝑓</m:t>
                    </m:r>
                    <m:r>
                      <a:rPr lang="en-US" altLang="zh-CN" b="0" i="0" smtClean="0">
                        <a:latin typeface="Cambria Math" panose="02040503050406030204" pitchFamily="18" charset="0"/>
                      </a:rPr>
                      <m:t>(</m:t>
                    </m:r>
                    <m:r>
                      <a:rPr lang="en-US" altLang="zh-CN" b="0" i="1" smtClean="0">
                        <a:latin typeface="Cambria Math" panose="02040503050406030204" pitchFamily="18" charset="0"/>
                      </a:rPr>
                      <m:t>𝑥</m:t>
                    </m:r>
                    <m:r>
                      <a:rPr lang="en-US" altLang="zh-CN" b="0" i="0" smtClean="0">
                        <a:latin typeface="Cambria Math" panose="02040503050406030204" pitchFamily="18" charset="0"/>
                      </a:rPr>
                      <m:t>)</m:t>
                    </m:r>
                    <m:r>
                      <a:rPr lang="zh-CN" altLang="en-US" i="0" smtClean="0">
                        <a:latin typeface="Cambria Math" panose="02040503050406030204" pitchFamily="18" charset="0"/>
                      </a:rPr>
                      <m:t>=</m:t>
                    </m:r>
                    <m:func>
                      <m:funcPr>
                        <m:ctrlPr>
                          <a:rPr lang="zh-CN" altLang="en-US" i="1" smtClean="0">
                            <a:latin typeface="Cambria Math" panose="02040503050406030204" pitchFamily="18" charset="0"/>
                          </a:rPr>
                        </m:ctrlPr>
                      </m:funcPr>
                      <m:fName>
                        <m:r>
                          <m:rPr>
                            <m:sty m:val="p"/>
                          </m:rPr>
                          <a:rPr lang="zh-CN" altLang="en-US" i="0" smtClean="0">
                            <a:latin typeface="Cambria Math" panose="02040503050406030204" pitchFamily="18" charset="0"/>
                          </a:rPr>
                          <m:t>max</m:t>
                        </m:r>
                      </m:fName>
                      <m:e>
                        <m:d>
                          <m:dPr>
                            <m:ctrlPr>
                              <a:rPr lang="zh-CN" altLang="en-US" i="1" smtClean="0">
                                <a:latin typeface="Cambria Math" panose="02040503050406030204" pitchFamily="18" charset="0"/>
                              </a:rPr>
                            </m:ctrlPr>
                          </m:dPr>
                          <m:e>
                            <m:r>
                              <a:rPr lang="en-US" altLang="zh-CN" b="0" i="0" smtClean="0">
                                <a:latin typeface="Cambria Math" panose="02040503050406030204" pitchFamily="18" charset="0"/>
                              </a:rPr>
                              <m:t>0,</m:t>
                            </m:r>
                            <m:r>
                              <a:rPr lang="zh-CN" altLang="en-US" i="1" smtClean="0">
                                <a:latin typeface="Cambria Math" panose="02040503050406030204" pitchFamily="18" charset="0"/>
                              </a:rPr>
                              <m:t>𝑥</m:t>
                            </m:r>
                          </m:e>
                        </m:d>
                      </m:e>
                    </m:func>
                  </m:oMath>
                </a14:m>
                <a:r>
                  <a:rPr lang="zh-CN" altLang="en-US" dirty="0">
                    <a:latin typeface="標楷體" panose="03000509000000000000" pitchFamily="65" charset="-120"/>
                    <a:ea typeface="標楷體" panose="03000509000000000000" pitchFamily="65" charset="-120"/>
                  </a:rPr>
                  <a:t>。</a:t>
                </a:r>
                <a:endParaRPr dirty="0">
                  <a:latin typeface="標楷體" panose="03000509000000000000" pitchFamily="65" charset="-120"/>
                  <a:ea typeface="標楷體" panose="03000509000000000000" pitchFamily="65" charset="-120"/>
                </a:endParaRPr>
              </a:p>
            </p:txBody>
          </p:sp>
        </mc:Choice>
        <mc:Fallback>
          <p:sp>
            <p:nvSpPr>
              <p:cNvPr id="139" name="Google Shape;139;p10"/>
              <p:cNvSpPr txBox="1">
                <a:spLocks noGrp="1" noRot="1" noChangeAspect="1" noMove="1" noResize="1" noEditPoints="1" noAdjustHandles="1" noChangeArrowheads="1" noChangeShapeType="1" noTextEdit="1"/>
              </p:cNvSpPr>
              <p:nvPr>
                <p:ph type="body" idx="1"/>
              </p:nvPr>
            </p:nvSpPr>
            <p:spPr>
              <a:xfrm>
                <a:off x="838200" y="1825625"/>
                <a:ext cx="10515600" cy="4351338"/>
              </a:xfrm>
              <a:prstGeom prst="rect">
                <a:avLst/>
              </a:prstGeom>
              <a:blipFill>
                <a:blip r:embed="rId3"/>
                <a:stretch>
                  <a:fillRect r="-4580"/>
                </a:stretch>
              </a:blipFill>
              <a:ln>
                <a:noFill/>
              </a:ln>
            </p:spPr>
            <p:txBody>
              <a:bodyPr/>
              <a:lstStyle/>
              <a:p>
                <a:r>
                  <a:rPr lang="zh-CN" altLang="en-US">
                    <a:noFill/>
                  </a:rPr>
                  <a:t> </a:t>
                </a:r>
              </a:p>
            </p:txBody>
          </p:sp>
        </mc:Fallback>
      </mc:AlternateContent>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endParaRPr dirty="0"/>
          </a:p>
        </p:txBody>
      </p:sp>
      <mc:AlternateContent xmlns:mc="http://schemas.openxmlformats.org/markup-compatibility/2006" xmlns:a14="http://schemas.microsoft.com/office/drawing/2010/main">
        <mc:Choice Requires="a14">
          <p:sp>
            <p:nvSpPr>
              <p:cNvPr id="145" name="Google Shape;145;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lang="en-US" altLang="zh-CN" dirty="0"/>
              </a:p>
              <a:p>
                <a:pPr marL="228600" lvl="0" indent="-50800" algn="l" rtl="0">
                  <a:lnSpc>
                    <a:spcPct val="90000"/>
                  </a:lnSpc>
                  <a:spcBef>
                    <a:spcPts val="0"/>
                  </a:spcBef>
                  <a:spcAft>
                    <a:spcPts val="0"/>
                  </a:spcAft>
                  <a:buClr>
                    <a:schemeClr val="dk1"/>
                  </a:buClr>
                  <a:buSzPts val="2800"/>
                  <a:buNone/>
                </a:pPr>
                <a:endParaRPr lang="en-US" altLang="zh-CN" dirty="0"/>
              </a:p>
              <a:p>
                <a:pPr marL="228600" lvl="0" indent="-50800" algn="l" rtl="0">
                  <a:lnSpc>
                    <a:spcPct val="90000"/>
                  </a:lnSpc>
                  <a:spcBef>
                    <a:spcPts val="0"/>
                  </a:spcBef>
                  <a:spcAft>
                    <a:spcPts val="0"/>
                  </a:spcAft>
                  <a:buClr>
                    <a:schemeClr val="dk1"/>
                  </a:buClr>
                  <a:buSzPts val="2800"/>
                  <a:buNone/>
                </a:pPr>
                <a:endParaRPr lang="en-US" altLang="zh-CN" dirty="0"/>
              </a:p>
              <a:p>
                <a:pPr marL="228600" lvl="0" indent="-50800" algn="l" rtl="0">
                  <a:lnSpc>
                    <a:spcPct val="90000"/>
                  </a:lnSpc>
                  <a:spcBef>
                    <a:spcPts val="0"/>
                  </a:spcBef>
                  <a:spcAft>
                    <a:spcPts val="0"/>
                  </a:spcAft>
                  <a:buClr>
                    <a:schemeClr val="dk1"/>
                  </a:buClr>
                  <a:buSzPts val="2800"/>
                  <a:buNone/>
                </a:pPr>
                <a:endParaRPr lang="en-US" altLang="zh-CN" dirty="0"/>
              </a:p>
              <a:p>
                <a:pPr marL="228600" lvl="0" indent="-50800" algn="l" rtl="0">
                  <a:lnSpc>
                    <a:spcPct val="90000"/>
                  </a:lnSpc>
                  <a:spcBef>
                    <a:spcPts val="0"/>
                  </a:spcBef>
                  <a:spcAft>
                    <a:spcPts val="0"/>
                  </a:spcAft>
                  <a:buClr>
                    <a:schemeClr val="dk1"/>
                  </a:buClr>
                  <a:buSzPts val="2800"/>
                  <a:buNone/>
                </a:pPr>
                <a:endParaRPr lang="en-US" altLang="zh-CN" dirty="0"/>
              </a:p>
              <a:p>
                <a:pPr marL="228600" lvl="0" indent="-50800" algn="l" rtl="0">
                  <a:lnSpc>
                    <a:spcPct val="90000"/>
                  </a:lnSpc>
                  <a:spcBef>
                    <a:spcPts val="0"/>
                  </a:spcBef>
                  <a:spcAft>
                    <a:spcPts val="0"/>
                  </a:spcAft>
                  <a:buClr>
                    <a:schemeClr val="dk1"/>
                  </a:buClr>
                  <a:buSzPts val="2800"/>
                  <a:buNone/>
                </a:pPr>
                <a:endParaRPr lang="en-US" altLang="zh-CN" dirty="0"/>
              </a:p>
              <a:p>
                <a:pPr marL="635000" indent="-457200">
                  <a:spcBef>
                    <a:spcPts val="0"/>
                  </a:spcBef>
                  <a:buSzPts val="2800"/>
                </a:pPr>
                <a:endParaRPr lang="en-US" altLang="zh-CN" dirty="0">
                  <a:latin typeface="標楷體" panose="03000509000000000000" pitchFamily="65" charset="-120"/>
                  <a:ea typeface="標楷體" panose="03000509000000000000" pitchFamily="65" charset="-120"/>
                </a:endParaRPr>
              </a:p>
              <a:p>
                <a:pPr marL="635000" indent="-457200">
                  <a:spcBef>
                    <a:spcPts val="0"/>
                  </a:spcBef>
                  <a:buSzPts val="2800"/>
                </a:pPr>
                <a:endParaRPr lang="en-US" altLang="zh-CN" dirty="0">
                  <a:latin typeface="標楷體" panose="03000509000000000000" pitchFamily="65" charset="-120"/>
                  <a:ea typeface="標楷體" panose="03000509000000000000" pitchFamily="65" charset="-120"/>
                </a:endParaRPr>
              </a:p>
              <a:p>
                <a:pPr marL="635000" indent="-457200">
                  <a:spcBef>
                    <a:spcPts val="0"/>
                  </a:spcBef>
                  <a:buSzPts val="2800"/>
                </a:pPr>
                <a:r>
                  <a:rPr lang="zh-CN" altLang="en-US" dirty="0">
                    <a:latin typeface="標楷體" panose="03000509000000000000" pitchFamily="65" charset="-120"/>
                    <a:ea typeface="標楷體" panose="03000509000000000000" pitchFamily="65" charset="-120"/>
                  </a:rPr>
                  <a:t>上圖表示網絡模型的訓練誤差隨迭代次數的變化關係</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a:t>
                </a:r>
                <a:r>
                  <a:rPr lang="zh-CN" altLang="en-US" dirty="0">
                    <a:latin typeface="標楷體" panose="03000509000000000000" pitchFamily="65" charset="-120"/>
                    <a:ea typeface="標楷體" panose="03000509000000000000" pitchFamily="65" charset="-120"/>
                  </a:rPr>
                  <a:t>數據集是</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CIFAR-10)</a:t>
                </a:r>
                <a:r>
                  <a:rPr lang="zh-CN" altLang="en-US" dirty="0">
                    <a:latin typeface="標楷體" panose="03000509000000000000" pitchFamily="65" charset="-120"/>
                    <a:ea typeface="標楷體" panose="03000509000000000000" pitchFamily="65" charset="-120"/>
                  </a:rPr>
                  <a:t>，實線使用</a:t>
                </a:r>
                <a:r>
                  <a:rPr lang="en-US" altLang="zh-CN" dirty="0" err="1">
                    <a:latin typeface="Times New Roman" panose="02020603050405020304" pitchFamily="18" charset="0"/>
                    <a:ea typeface="標楷體" panose="03000509000000000000" pitchFamily="65" charset="-120"/>
                    <a:cs typeface="Times New Roman" panose="02020603050405020304" pitchFamily="18" charset="0"/>
                  </a:rPr>
                  <a:t>ReLU</a:t>
                </a:r>
                <a:r>
                  <a:rPr lang="zh-CN" altLang="en-US" dirty="0">
                    <a:latin typeface="標楷體" panose="03000509000000000000" pitchFamily="65" charset="-120"/>
                    <a:ea typeface="標楷體" panose="03000509000000000000" pitchFamily="65" charset="-120"/>
                  </a:rPr>
                  <a:t>，虛線使用</a:t>
                </a:r>
                <a14:m>
                  <m:oMath xmlns:m="http://schemas.openxmlformats.org/officeDocument/2006/math">
                    <m:func>
                      <m:funcPr>
                        <m:ctrlPr>
                          <a:rPr lang="zh-CN" altLang="en-US" i="1">
                            <a:latin typeface="Cambria Math" panose="02040503050406030204" pitchFamily="18" charset="0"/>
                          </a:rPr>
                        </m:ctrlPr>
                      </m:funcPr>
                      <m:fName>
                        <m:r>
                          <m:rPr>
                            <m:sty m:val="p"/>
                          </m:rPr>
                          <a:rPr lang="zh-CN" altLang="en-US">
                            <a:latin typeface="Cambria Math" panose="02040503050406030204" pitchFamily="18" charset="0"/>
                          </a:rPr>
                          <m:t>tan</m:t>
                        </m:r>
                      </m:fName>
                      <m:e>
                        <m:r>
                          <a:rPr lang="zh-CN" altLang="en-US" i="1">
                            <a:latin typeface="Cambria Math" panose="02040503050406030204" pitchFamily="18" charset="0"/>
                          </a:rPr>
                          <m:t>h</m:t>
                        </m:r>
                      </m:e>
                    </m:func>
                  </m:oMath>
                </a14:m>
                <a:r>
                  <a:rPr lang="zh-CN" altLang="en-US" dirty="0"/>
                  <a:t>，</a:t>
                </a:r>
                <a:r>
                  <a:rPr lang="zh-CN" altLang="en-US" dirty="0">
                    <a:latin typeface="標楷體" panose="03000509000000000000" pitchFamily="65" charset="-120"/>
                    <a:ea typeface="標楷體" panose="03000509000000000000" pitchFamily="65" charset="-120"/>
                  </a:rPr>
                  <a:t>可得到結論：</a:t>
                </a:r>
                <a:r>
                  <a:rPr lang="en-US" altLang="zh-CN" dirty="0">
                    <a:latin typeface="標楷體" panose="03000509000000000000" pitchFamily="65" charset="-120"/>
                    <a:ea typeface="標楷體" panose="03000509000000000000" pitchFamily="65" charset="-120"/>
                    <a:cs typeface="Times New Roman" panose="02020603050405020304" pitchFamily="18" charset="0"/>
                  </a:rPr>
                  <a:t> </a:t>
                </a:r>
                <a:r>
                  <a:rPr lang="en-US" altLang="zh-CN" dirty="0" err="1">
                    <a:latin typeface="Times New Roman" panose="02020603050405020304" pitchFamily="18" charset="0"/>
                    <a:ea typeface="標楷體" panose="03000509000000000000" pitchFamily="65" charset="-120"/>
                    <a:cs typeface="Times New Roman" panose="02020603050405020304" pitchFamily="18" charset="0"/>
                  </a:rPr>
                  <a:t>ReLU</a:t>
                </a:r>
                <a:r>
                  <a:rPr lang="zh-CN" altLang="en-US" dirty="0">
                    <a:latin typeface="標楷體" panose="03000509000000000000" pitchFamily="65" charset="-120"/>
                    <a:ea typeface="標楷體" panose="03000509000000000000" pitchFamily="65" charset="-120"/>
                    <a:cs typeface="Times New Roman" panose="02020603050405020304" pitchFamily="18" charset="0"/>
                  </a:rPr>
                  <a:t>訓練速度更快。</a:t>
                </a:r>
                <a:endParaRPr dirty="0">
                  <a:latin typeface="標楷體" panose="03000509000000000000" pitchFamily="65" charset="-120"/>
                  <a:ea typeface="標楷體" panose="03000509000000000000" pitchFamily="65" charset="-120"/>
                </a:endParaRPr>
              </a:p>
            </p:txBody>
          </p:sp>
        </mc:Choice>
        <mc:Fallback xmlns="">
          <p:sp>
            <p:nvSpPr>
              <p:cNvPr id="145" name="Google Shape;145;p11"/>
              <p:cNvSpPr txBox="1">
                <a:spLocks noGrp="1" noRot="1" noChangeAspect="1" noMove="1" noResize="1" noEditPoints="1" noAdjustHandles="1" noChangeArrowheads="1" noChangeShapeType="1" noTextEdit="1"/>
              </p:cNvSpPr>
              <p:nvPr>
                <p:ph type="body" idx="1"/>
              </p:nvPr>
            </p:nvSpPr>
            <p:spPr>
              <a:xfrm>
                <a:off x="838200" y="1825625"/>
                <a:ext cx="10515600" cy="4351338"/>
              </a:xfrm>
              <a:prstGeom prst="rect">
                <a:avLst/>
              </a:prstGeom>
              <a:blipFill>
                <a:blip r:embed="rId3"/>
                <a:stretch>
                  <a:fillRect r="-580" b="-3081"/>
                </a:stretch>
              </a:blipFill>
              <a:ln>
                <a:noFill/>
              </a:ln>
            </p:spPr>
            <p:txBody>
              <a:bodyPr/>
              <a:lstStyle/>
              <a:p>
                <a:r>
                  <a:rPr lang="zh-CN" altLang="en-US">
                    <a:noFill/>
                  </a:rPr>
                  <a:t> </a:t>
                </a:r>
              </a:p>
            </p:txBody>
          </p:sp>
        </mc:Fallback>
      </mc:AlternateContent>
      <p:grpSp>
        <p:nvGrpSpPr>
          <p:cNvPr id="8" name="组合 7">
            <a:extLst>
              <a:ext uri="{FF2B5EF4-FFF2-40B4-BE49-F238E27FC236}">
                <a16:creationId xmlns:a16="http://schemas.microsoft.com/office/drawing/2014/main" id="{49656D8F-93BB-462A-A16E-C2C13517758B}"/>
              </a:ext>
            </a:extLst>
          </p:cNvPr>
          <p:cNvGrpSpPr/>
          <p:nvPr/>
        </p:nvGrpSpPr>
        <p:grpSpPr>
          <a:xfrm>
            <a:off x="3252818" y="90714"/>
            <a:ext cx="5686363" cy="4729062"/>
            <a:chOff x="3252818" y="190031"/>
            <a:chExt cx="5686363" cy="4729062"/>
          </a:xfrm>
        </p:grpSpPr>
        <p:pic>
          <p:nvPicPr>
            <p:cNvPr id="4" name="图片 3">
              <a:extLst>
                <a:ext uri="{FF2B5EF4-FFF2-40B4-BE49-F238E27FC236}">
                  <a16:creationId xmlns:a16="http://schemas.microsoft.com/office/drawing/2014/main" id="{63452FAB-282F-42AF-A654-E8C99FB80E0C}"/>
                </a:ext>
              </a:extLst>
            </p:cNvPr>
            <p:cNvPicPr>
              <a:picLocks noChangeAspect="1"/>
            </p:cNvPicPr>
            <p:nvPr/>
          </p:nvPicPr>
          <p:blipFill>
            <a:blip r:embed="rId4"/>
            <a:stretch>
              <a:fillRect/>
            </a:stretch>
          </p:blipFill>
          <p:spPr>
            <a:xfrm>
              <a:off x="3252818" y="190031"/>
              <a:ext cx="5686363" cy="4729062"/>
            </a:xfrm>
            <a:prstGeom prst="rect">
              <a:avLst/>
            </a:prstGeom>
          </p:spPr>
        </p:pic>
        <p:cxnSp>
          <p:nvCxnSpPr>
            <p:cNvPr id="3" name="直接连接符 2">
              <a:extLst>
                <a:ext uri="{FF2B5EF4-FFF2-40B4-BE49-F238E27FC236}">
                  <a16:creationId xmlns:a16="http://schemas.microsoft.com/office/drawing/2014/main" id="{226EBE21-1089-4E5F-9BB8-238309B73EB6}"/>
                </a:ext>
              </a:extLst>
            </p:cNvPr>
            <p:cNvCxnSpPr>
              <a:cxnSpLocks/>
            </p:cNvCxnSpPr>
            <p:nvPr/>
          </p:nvCxnSpPr>
          <p:spPr>
            <a:xfrm>
              <a:off x="3875314" y="2220686"/>
              <a:ext cx="5063867"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7" name="文本框 6">
              <a:extLst>
                <a:ext uri="{FF2B5EF4-FFF2-40B4-BE49-F238E27FC236}">
                  <a16:creationId xmlns:a16="http://schemas.microsoft.com/office/drawing/2014/main" id="{69889A1C-417B-4366-8675-F9A395F60E48}"/>
                </a:ext>
              </a:extLst>
            </p:cNvPr>
            <p:cNvSpPr txBox="1"/>
            <p:nvPr/>
          </p:nvSpPr>
          <p:spPr>
            <a:xfrm>
              <a:off x="4455887" y="3108224"/>
              <a:ext cx="754742" cy="307777"/>
            </a:xfrm>
            <a:prstGeom prst="rect">
              <a:avLst/>
            </a:prstGeom>
            <a:noFill/>
          </p:spPr>
          <p:txBody>
            <a:bodyPr wrap="square" rtlCol="0">
              <a:spAutoFit/>
            </a:bodyPr>
            <a:lstStyle/>
            <a:p>
              <a:r>
                <a:rPr lang="en-US" altLang="zh-CN" dirty="0" err="1">
                  <a:latin typeface="Times New Roman" panose="02020603050405020304" pitchFamily="18" charset="0"/>
                  <a:cs typeface="Times New Roman" panose="02020603050405020304" pitchFamily="18" charset="0"/>
                </a:rPr>
                <a:t>ReLU</a:t>
              </a:r>
              <a:endParaRPr lang="zh-CN" altLang="en-US" dirty="0">
                <a:latin typeface="Times New Roman" panose="02020603050405020304" pitchFamily="18" charset="0"/>
                <a:cs typeface="Times New Roman" panose="02020603050405020304" pitchFamily="18" charset="0"/>
              </a:endParaRPr>
            </a:p>
          </p:txBody>
        </p:sp>
        <p:sp>
          <p:nvSpPr>
            <p:cNvPr id="10" name="文本框 9">
              <a:extLst>
                <a:ext uri="{FF2B5EF4-FFF2-40B4-BE49-F238E27FC236}">
                  <a16:creationId xmlns:a16="http://schemas.microsoft.com/office/drawing/2014/main" id="{7013EF5D-A48C-425C-A801-347891F29402}"/>
                </a:ext>
              </a:extLst>
            </p:cNvPr>
            <p:cNvSpPr txBox="1"/>
            <p:nvPr/>
          </p:nvSpPr>
          <p:spPr>
            <a:xfrm>
              <a:off x="8048174" y="2979761"/>
              <a:ext cx="754742" cy="307777"/>
            </a:xfrm>
            <a:prstGeom prst="rect">
              <a:avLst/>
            </a:prstGeom>
            <a:noFill/>
          </p:spPr>
          <p:txBody>
            <a:bodyPr wrap="square" rtlCol="0">
              <a:spAutoFit/>
            </a:bodyPr>
            <a:lstStyle/>
            <a:p>
              <a:r>
                <a:rPr lang="en-US" altLang="zh-CN" dirty="0">
                  <a:latin typeface="Times New Roman" panose="02020603050405020304" pitchFamily="18" charset="0"/>
                  <a:cs typeface="Times New Roman" panose="02020603050405020304" pitchFamily="18" charset="0"/>
                </a:rPr>
                <a:t>tanh</a:t>
              </a:r>
              <a:endParaRPr lang="zh-CN" altLang="en-US" dirty="0">
                <a:latin typeface="Times New Roman" panose="02020603050405020304" pitchFamily="18" charset="0"/>
                <a:cs typeface="Times New Roman" panose="02020603050405020304" pitchFamily="18" charset="0"/>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ltLang="zh-CN" dirty="0">
                <a:latin typeface="Times New Roman" panose="02020603050405020304" pitchFamily="18" charset="0"/>
                <a:cs typeface="Times New Roman" panose="02020603050405020304" pitchFamily="18" charset="0"/>
              </a:rPr>
              <a:t>3.2</a:t>
            </a:r>
            <a:r>
              <a:rPr lang="zh-CN" altLang="en-US" dirty="0"/>
              <a:t>、</a:t>
            </a:r>
            <a:r>
              <a:rPr lang="zh-CN" altLang="en-US" dirty="0">
                <a:latin typeface="標楷體" panose="03000509000000000000" pitchFamily="65" charset="-120"/>
                <a:ea typeface="標楷體" panose="03000509000000000000" pitchFamily="65" charset="-120"/>
                <a:cs typeface="Times New Roman" panose="02020603050405020304" pitchFamily="18" charset="0"/>
              </a:rPr>
              <a:t>多</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GPU</a:t>
            </a:r>
            <a:r>
              <a:rPr lang="zh-CN" altLang="en-US" dirty="0">
                <a:latin typeface="標楷體" panose="03000509000000000000" pitchFamily="65" charset="-120"/>
                <a:ea typeface="標楷體" panose="03000509000000000000" pitchFamily="65" charset="-120"/>
                <a:cs typeface="Times New Roman" panose="02020603050405020304" pitchFamily="18" charset="0"/>
              </a:rPr>
              <a:t>訓練</a:t>
            </a:r>
            <a:endParaRPr dirty="0">
              <a:latin typeface="標楷體" panose="03000509000000000000" pitchFamily="65" charset="-120"/>
              <a:ea typeface="標楷體" panose="03000509000000000000" pitchFamily="65" charset="-120"/>
              <a:cs typeface="Times New Roman" panose="02020603050405020304" pitchFamily="18" charset="0"/>
            </a:endParaRPr>
          </a:p>
        </p:txBody>
      </p:sp>
      <p:sp>
        <p:nvSpPr>
          <p:cNvPr id="151" name="Google Shape;15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635000" indent="-457200">
              <a:lnSpc>
                <a:spcPct val="150000"/>
              </a:lnSpc>
              <a:spcBef>
                <a:spcPts val="0"/>
              </a:spcBef>
              <a:buSzPts val="2800"/>
            </a:pPr>
            <a:r>
              <a:rPr lang="zh-CN" altLang="en-US" dirty="0">
                <a:latin typeface="標楷體" panose="03000509000000000000" pitchFamily="65" charset="-120"/>
                <a:ea typeface="標楷體" panose="03000509000000000000" pitchFamily="65" charset="-120"/>
              </a:rPr>
              <a:t>單個</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GTX 580 GPU</a:t>
            </a:r>
            <a:r>
              <a:rPr lang="zh-CN" altLang="en-US" dirty="0">
                <a:latin typeface="標楷體" panose="03000509000000000000" pitchFamily="65" charset="-120"/>
                <a:ea typeface="標楷體" panose="03000509000000000000" pitchFamily="65" charset="-120"/>
              </a:rPr>
              <a:t>只有</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3GB</a:t>
            </a:r>
            <a:r>
              <a:rPr lang="zh-CN" altLang="en-US" dirty="0">
                <a:latin typeface="標楷體" panose="03000509000000000000" pitchFamily="65" charset="-120"/>
                <a:ea typeface="標楷體" panose="03000509000000000000" pitchFamily="65" charset="-120"/>
              </a:rPr>
              <a:t>的顯存，這限制了在</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GTX 580</a:t>
            </a:r>
            <a:r>
              <a:rPr lang="zh-CN" altLang="en-US" dirty="0">
                <a:latin typeface="標楷體" panose="03000509000000000000" pitchFamily="65" charset="-120"/>
                <a:ea typeface="標楷體" panose="03000509000000000000" pitchFamily="65" charset="-120"/>
              </a:rPr>
              <a:t>上訓練網絡的最大尺寸。所以，在本實驗中，將網絡分佈在兩個</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GPU</a:t>
            </a:r>
            <a:r>
              <a:rPr lang="zh-CN" altLang="en-US" dirty="0">
                <a:latin typeface="標楷體" panose="03000509000000000000" pitchFamily="65" charset="-120"/>
                <a:ea typeface="標楷體" panose="03000509000000000000" pitchFamily="65" charset="-120"/>
              </a:rPr>
              <a:t>上，以達到實驗所需要的算力。</a:t>
            </a:r>
            <a:endParaRPr lang="en-US" altLang="zh-CN" dirty="0">
              <a:latin typeface="標楷體" panose="03000509000000000000" pitchFamily="65" charset="-120"/>
              <a:ea typeface="標楷體" panose="03000509000000000000" pitchFamily="65"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ltLang="zh-CN" dirty="0">
                <a:latin typeface="Times New Roman" panose="02020603050405020304" pitchFamily="18" charset="0"/>
                <a:cs typeface="Times New Roman" panose="02020603050405020304" pitchFamily="18" charset="0"/>
              </a:rPr>
              <a:t>3.3</a:t>
            </a:r>
            <a:r>
              <a:rPr lang="zh-CN" altLang="en-US" dirty="0">
                <a:latin typeface="Times New Roman" panose="02020603050405020304" pitchFamily="18" charset="0"/>
                <a:cs typeface="Times New Roman" panose="02020603050405020304" pitchFamily="18" charset="0"/>
              </a:rPr>
              <a:t>、</a:t>
            </a:r>
            <a:r>
              <a:rPr lang="zh-CN" altLang="en-US" dirty="0">
                <a:latin typeface="標楷體" panose="03000509000000000000" pitchFamily="65" charset="-120"/>
                <a:ea typeface="標楷體" panose="03000509000000000000" pitchFamily="65" charset="-120"/>
                <a:cs typeface="Times New Roman" panose="02020603050405020304" pitchFamily="18" charset="0"/>
              </a:rPr>
              <a:t>局部響應歸一化</a:t>
            </a:r>
            <a:endParaRPr dirty="0">
              <a:latin typeface="標楷體" panose="03000509000000000000" pitchFamily="65" charset="-120"/>
              <a:ea typeface="標楷體" panose="03000509000000000000" pitchFamily="65" charset="-120"/>
              <a:cs typeface="Times New Roman" panose="02020603050405020304" pitchFamily="18" charset="0"/>
            </a:endParaRPr>
          </a:p>
        </p:txBody>
      </p:sp>
      <p:sp>
        <p:nvSpPr>
          <p:cNvPr id="157" name="Google Shape;157;p1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635000" indent="-457200">
              <a:lnSpc>
                <a:spcPct val="150000"/>
              </a:lnSpc>
              <a:spcBef>
                <a:spcPts val="0"/>
              </a:spcBef>
              <a:buSzPts val="2800"/>
            </a:pPr>
            <a:r>
              <a:rPr lang="zh-CN" altLang="en-US" dirty="0">
                <a:latin typeface="標楷體" panose="03000509000000000000" pitchFamily="65" charset="-120"/>
                <a:ea typeface="標楷體" panose="03000509000000000000" pitchFamily="65" charset="-120"/>
              </a:rPr>
              <a:t>局部響應歸一化</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(Local Response Normalization)</a:t>
            </a:r>
            <a:r>
              <a:rPr lang="zh-CN" altLang="en-US" dirty="0">
                <a:latin typeface="標楷體" panose="03000509000000000000" pitchFamily="65" charset="-120"/>
                <a:ea typeface="標楷體" panose="03000509000000000000" pitchFamily="65" charset="-120"/>
              </a:rPr>
              <a:t>是一種用於提高網絡效果的歸一化，不同的是不作取值的處理。</a:t>
            </a:r>
            <a:endParaRPr dirty="0">
              <a:latin typeface="標楷體" panose="03000509000000000000" pitchFamily="65" charset="-120"/>
              <a:ea typeface="標楷體" panose="03000509000000000000" pitchFamily="65"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endParaRPr/>
          </a:p>
        </p:txBody>
      </p:sp>
      <p:sp>
        <p:nvSpPr>
          <p:cNvPr id="163" name="Google Shape;163;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dirty="0"/>
          </a:p>
        </p:txBody>
      </p:sp>
      <p:pic>
        <p:nvPicPr>
          <p:cNvPr id="4" name="图片 3">
            <a:extLst>
              <a:ext uri="{FF2B5EF4-FFF2-40B4-BE49-F238E27FC236}">
                <a16:creationId xmlns:a16="http://schemas.microsoft.com/office/drawing/2014/main" id="{FE3C7137-03AD-4ACA-A25B-EFC98718C8C4}"/>
              </a:ext>
            </a:extLst>
          </p:cNvPr>
          <p:cNvPicPr>
            <a:picLocks noChangeAspect="1"/>
          </p:cNvPicPr>
          <p:nvPr/>
        </p:nvPicPr>
        <p:blipFill>
          <a:blip r:embed="rId3"/>
          <a:stretch>
            <a:fillRect/>
          </a:stretch>
        </p:blipFill>
        <p:spPr>
          <a:xfrm>
            <a:off x="2920103" y="266342"/>
            <a:ext cx="6351790" cy="1434892"/>
          </a:xfrm>
          <a:prstGeom prst="rect">
            <a:avLst/>
          </a:prstGeom>
        </p:spPr>
      </p:pic>
      <mc:AlternateContent xmlns:mc="http://schemas.openxmlformats.org/markup-compatibility/2006" xmlns:a14="http://schemas.microsoft.com/office/drawing/2010/main">
        <mc:Choice Requires="a14">
          <p:graphicFrame>
            <p:nvGraphicFramePr>
              <p:cNvPr id="2" name="表格 1">
                <a:extLst>
                  <a:ext uri="{FF2B5EF4-FFF2-40B4-BE49-F238E27FC236}">
                    <a16:creationId xmlns:a16="http://schemas.microsoft.com/office/drawing/2014/main" id="{92692507-517F-425C-AA4C-7977070AD87E}"/>
                  </a:ext>
                </a:extLst>
              </p:cNvPr>
              <p:cNvGraphicFramePr>
                <a:graphicFrameLocks noGrp="1"/>
              </p:cNvGraphicFramePr>
              <p:nvPr>
                <p:extLst>
                  <p:ext uri="{D42A27DB-BD31-4B8C-83A1-F6EECF244321}">
                    <p14:modId xmlns:p14="http://schemas.microsoft.com/office/powerpoint/2010/main" val="3624055257"/>
                  </p:ext>
                </p:extLst>
              </p:nvPr>
            </p:nvGraphicFramePr>
            <p:xfrm>
              <a:off x="1497213" y="1660724"/>
              <a:ext cx="9197574" cy="4843668"/>
            </p:xfrm>
            <a:graphic>
              <a:graphicData uri="http://schemas.openxmlformats.org/drawingml/2006/table">
                <a:tbl>
                  <a:tblPr firstRow="1" bandRow="1">
                    <a:tableStyleId>{5C22544A-7EE6-4342-B048-85BDC9FD1C3A}</a:tableStyleId>
                  </a:tblPr>
                  <a:tblGrid>
                    <a:gridCol w="1783076">
                      <a:extLst>
                        <a:ext uri="{9D8B030D-6E8A-4147-A177-3AD203B41FA5}">
                          <a16:colId xmlns:a16="http://schemas.microsoft.com/office/drawing/2014/main" val="1157954190"/>
                        </a:ext>
                      </a:extLst>
                    </a:gridCol>
                    <a:gridCol w="7414498">
                      <a:extLst>
                        <a:ext uri="{9D8B030D-6E8A-4147-A177-3AD203B41FA5}">
                          <a16:colId xmlns:a16="http://schemas.microsoft.com/office/drawing/2014/main" val="3507621859"/>
                        </a:ext>
                      </a:extLst>
                    </a:gridCol>
                  </a:tblGrid>
                  <a:tr h="470758">
                    <a:tc>
                      <a:txBody>
                        <a:bodyPr/>
                        <a:lstStyle/>
                        <a:p>
                          <a:pPr algn="ctr"/>
                          <a:r>
                            <a:rPr lang="zh-CN" altLang="en-US" sz="2400" dirty="0"/>
                            <a:t>符號</a:t>
                          </a:r>
                        </a:p>
                      </a:txBody>
                      <a:tcPr/>
                    </a:tc>
                    <a:tc>
                      <a:txBody>
                        <a:bodyPr/>
                        <a:lstStyle/>
                        <a:p>
                          <a:pPr algn="ctr"/>
                          <a:r>
                            <a:rPr lang="zh-CN" altLang="en-US" sz="2400" dirty="0"/>
                            <a:t>意義</a:t>
                          </a:r>
                        </a:p>
                      </a:txBody>
                      <a:tcPr/>
                    </a:tc>
                    <a:extLst>
                      <a:ext uri="{0D108BD9-81ED-4DB2-BD59-A6C34878D82A}">
                        <a16:rowId xmlns:a16="http://schemas.microsoft.com/office/drawing/2014/main" val="2851600199"/>
                      </a:ext>
                    </a:extLst>
                  </a:tr>
                  <a:tr h="437291">
                    <a:tc>
                      <a:txBody>
                        <a:bodyPr/>
                        <a:lstStyle/>
                        <a:p>
                          <a:pPr/>
                          <a14:m>
                            <m:oMathPara xmlns:m="http://schemas.openxmlformats.org/officeDocument/2006/math">
                              <m:oMathParaPr>
                                <m:jc m:val="centerGroup"/>
                              </m:oMathParaPr>
                              <m:oMath xmlns:m="http://schemas.openxmlformats.org/officeDocument/2006/math">
                                <m:sSubSup>
                                  <m:sSubSupPr>
                                    <m:ctrlPr>
                                      <a:rPr lang="en-US" altLang="zh-CN" sz="1800" i="1" smtClean="0">
                                        <a:latin typeface="Cambria Math" panose="02040503050406030204" pitchFamily="18" charset="0"/>
                                      </a:rPr>
                                    </m:ctrlPr>
                                  </m:sSubSupPr>
                                  <m:e>
                                    <m:r>
                                      <a:rPr lang="en-US" altLang="zh-CN" sz="1800" b="0" i="1" smtClean="0">
                                        <a:latin typeface="Cambria Math" panose="02040503050406030204" pitchFamily="18" charset="0"/>
                                      </a:rPr>
                                      <m:t>𝑎</m:t>
                                    </m:r>
                                  </m:e>
                                  <m:sub>
                                    <m:r>
                                      <a:rPr lang="en-US" altLang="zh-CN" sz="1800" b="0" i="1" smtClean="0">
                                        <a:latin typeface="Cambria Math" panose="02040503050406030204" pitchFamily="18" charset="0"/>
                                      </a:rPr>
                                      <m:t>𝑥</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𝑦</m:t>
                                    </m:r>
                                  </m:sub>
                                  <m:sup>
                                    <m:r>
                                      <a:rPr lang="en-US" altLang="zh-CN" sz="1800" b="0" i="1" smtClean="0">
                                        <a:latin typeface="Cambria Math" panose="02040503050406030204" pitchFamily="18" charset="0"/>
                                      </a:rPr>
                                      <m:t>𝑖</m:t>
                                    </m:r>
                                  </m:sup>
                                </m:sSubSup>
                              </m:oMath>
                            </m:oMathPara>
                          </a14:m>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zh-CN" altLang="en-US" sz="1800" dirty="0">
                              <a:latin typeface="標楷體" panose="03000509000000000000" pitchFamily="65" charset="-120"/>
                              <a:ea typeface="標楷體" panose="03000509000000000000" pitchFamily="65" charset="-120"/>
                            </a:rPr>
                            <a:t>位於</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rPr>
                            <a:t>feature map(</a:t>
                          </a:r>
                          <a:r>
                            <a:rPr lang="en-US" altLang="zh-CN" sz="1800" dirty="0" err="1">
                              <a:latin typeface="Times New Roman" panose="02020603050405020304" pitchFamily="18" charset="0"/>
                              <a:ea typeface="標楷體" panose="03000509000000000000" pitchFamily="65" charset="-120"/>
                              <a:cs typeface="Times New Roman" panose="02020603050405020304" pitchFamily="18" charset="0"/>
                            </a:rPr>
                            <a:t>x,y</a:t>
                          </a:r>
                          <a:r>
                            <a:rPr lang="en-US" altLang="zh-CN" sz="1800" dirty="0">
                              <a:latin typeface="Times New Roman" panose="02020603050405020304" pitchFamily="18" charset="0"/>
                              <a:ea typeface="標楷體" panose="03000509000000000000" pitchFamily="65" charset="-120"/>
                              <a:cs typeface="Times New Roman" panose="02020603050405020304" pitchFamily="18" charset="0"/>
                            </a:rPr>
                            <a:t>)</a:t>
                          </a:r>
                          <a:r>
                            <a:rPr lang="zh-CN" altLang="en-US" sz="1800" dirty="0">
                              <a:latin typeface="標楷體" panose="03000509000000000000" pitchFamily="65" charset="-120"/>
                              <a:ea typeface="標楷體" panose="03000509000000000000" pitchFamily="65" charset="-120"/>
                            </a:rPr>
                            <a:t>位置的第</a:t>
                          </a:r>
                          <a14:m>
                            <m:oMath xmlns:m="http://schemas.openxmlformats.org/officeDocument/2006/math">
                              <m:r>
                                <a:rPr lang="en-US" altLang="zh-CN" sz="1800" b="0" i="1" smtClean="0">
                                  <a:latin typeface="Cambria Math" panose="02040503050406030204" pitchFamily="18" charset="0"/>
                                </a:rPr>
                                <m:t>𝑖</m:t>
                              </m:r>
                            </m:oMath>
                          </a14:m>
                          <a:r>
                            <a:rPr lang="zh-CN" altLang="en-US" sz="1800" dirty="0">
                              <a:latin typeface="標楷體" panose="03000509000000000000" pitchFamily="65" charset="-120"/>
                              <a:ea typeface="標楷體" panose="03000509000000000000" pitchFamily="65" charset="-120"/>
                            </a:rPr>
                            <a:t>個卷積核的輸出並和激活後的值</a:t>
                          </a:r>
                        </a:p>
                      </a:txBody>
                      <a:tcPr/>
                    </a:tc>
                    <a:extLst>
                      <a:ext uri="{0D108BD9-81ED-4DB2-BD59-A6C34878D82A}">
                        <a16:rowId xmlns:a16="http://schemas.microsoft.com/office/drawing/2014/main" val="1971451863"/>
                      </a:ext>
                    </a:extLst>
                  </a:tr>
                  <a:tr h="437291">
                    <a:tc>
                      <a:txBody>
                        <a:bodyPr/>
                        <a:lstStyle/>
                        <a:p>
                          <a:pPr/>
                          <a14:m>
                            <m:oMathPara xmlns:m="http://schemas.openxmlformats.org/officeDocument/2006/math">
                              <m:oMathParaPr>
                                <m:jc m:val="centerGroup"/>
                              </m:oMathParaPr>
                              <m:oMath xmlns:m="http://schemas.openxmlformats.org/officeDocument/2006/math">
                                <m:sSubSup>
                                  <m:sSubSupPr>
                                    <m:ctrlPr>
                                      <a:rPr lang="en-US" altLang="zh-CN" sz="1800" i="1" smtClean="0">
                                        <a:latin typeface="Cambria Math" panose="02040503050406030204" pitchFamily="18" charset="0"/>
                                      </a:rPr>
                                    </m:ctrlPr>
                                  </m:sSubSupPr>
                                  <m:e>
                                    <m:r>
                                      <a:rPr lang="en-US" altLang="zh-CN" sz="1800" b="0" i="1" smtClean="0">
                                        <a:latin typeface="Cambria Math" panose="02040503050406030204" pitchFamily="18" charset="0"/>
                                      </a:rPr>
                                      <m:t>𝑏</m:t>
                                    </m:r>
                                  </m:e>
                                  <m:sub>
                                    <m:r>
                                      <a:rPr lang="en-US" altLang="zh-CN" sz="1800" b="0" i="1" smtClean="0">
                                        <a:latin typeface="Cambria Math" panose="02040503050406030204" pitchFamily="18" charset="0"/>
                                      </a:rPr>
                                      <m:t>𝑥</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𝑦</m:t>
                                    </m:r>
                                  </m:sub>
                                  <m:sup>
                                    <m:r>
                                      <a:rPr lang="en-US" altLang="zh-CN" sz="1800" b="0" i="1" smtClean="0">
                                        <a:latin typeface="Cambria Math" panose="02040503050406030204" pitchFamily="18" charset="0"/>
                                      </a:rPr>
                                      <m:t>𝑖</m:t>
                                    </m:r>
                                  </m:sup>
                                </m:sSubSup>
                              </m:oMath>
                            </m:oMathPara>
                          </a14:m>
                          <a:endParaRPr lang="zh-CN" altLang="en-US" dirty="0"/>
                        </a:p>
                      </a:txBody>
                      <a:tcPr/>
                    </a:tc>
                    <a:tc>
                      <a:txBody>
                        <a:bodyPr/>
                        <a:lstStyle/>
                        <a:p>
                          <a:pPr algn="ctr"/>
                          <a14:m>
                            <m:oMath xmlns:m="http://schemas.openxmlformats.org/officeDocument/2006/math">
                              <m:sSubSup>
                                <m:sSubSupPr>
                                  <m:ctrlPr>
                                    <a:rPr lang="en-US" altLang="zh-CN" sz="1800" i="1" smtClean="0">
                                      <a:latin typeface="Cambria Math" panose="02040503050406030204" pitchFamily="18" charset="0"/>
                                    </a:rPr>
                                  </m:ctrlPr>
                                </m:sSubSupPr>
                                <m:e>
                                  <m:r>
                                    <a:rPr lang="en-US" altLang="zh-CN" sz="1800" b="0" i="1" smtClean="0">
                                      <a:latin typeface="Cambria Math" panose="02040503050406030204" pitchFamily="18" charset="0"/>
                                    </a:rPr>
                                    <m:t>𝑎</m:t>
                                  </m:r>
                                </m:e>
                                <m:sub>
                                  <m:r>
                                    <a:rPr lang="en-US" altLang="zh-CN" sz="1800" b="0" i="1" smtClean="0">
                                      <a:latin typeface="Cambria Math" panose="02040503050406030204" pitchFamily="18" charset="0"/>
                                    </a:rPr>
                                    <m:t>𝑥</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𝑦</m:t>
                                  </m:r>
                                </m:sub>
                                <m:sup>
                                  <m:r>
                                    <a:rPr lang="en-US" altLang="zh-CN" sz="1800" b="0" i="1" smtClean="0">
                                      <a:latin typeface="Cambria Math" panose="02040503050406030204" pitchFamily="18" charset="0"/>
                                    </a:rPr>
                                    <m:t>𝑖</m:t>
                                  </m:r>
                                </m:sup>
                              </m:sSubSup>
                            </m:oMath>
                          </a14:m>
                          <a:r>
                            <a:rPr lang="zh-CN" altLang="en-US" sz="1800" dirty="0">
                              <a:latin typeface="標楷體" panose="03000509000000000000" pitchFamily="65" charset="-120"/>
                              <a:ea typeface="標楷體" panose="03000509000000000000" pitchFamily="65" charset="-120"/>
                            </a:rPr>
                            <a:t>經</a:t>
                          </a:r>
                          <a:r>
                            <a:rPr lang="en-US" altLang="zh-CN" sz="1800" dirty="0">
                              <a:latin typeface="Times New Roman" panose="02020603050405020304" pitchFamily="18" charset="0"/>
                              <a:cs typeface="Times New Roman" panose="02020603050405020304" pitchFamily="18" charset="0"/>
                            </a:rPr>
                            <a:t>LRN</a:t>
                          </a:r>
                          <a:r>
                            <a:rPr lang="zh-CN" altLang="en-US" sz="1800" dirty="0">
                              <a:latin typeface="標楷體" panose="03000509000000000000" pitchFamily="65" charset="-120"/>
                              <a:ea typeface="標楷體" panose="03000509000000000000" pitchFamily="65" charset="-120"/>
                            </a:rPr>
                            <a:t>後的值</a:t>
                          </a:r>
                        </a:p>
                      </a:txBody>
                      <a:tcPr/>
                    </a:tc>
                    <a:extLst>
                      <a:ext uri="{0D108BD9-81ED-4DB2-BD59-A6C34878D82A}">
                        <a16:rowId xmlns:a16="http://schemas.microsoft.com/office/drawing/2014/main" val="3707111964"/>
                      </a:ext>
                    </a:extLst>
                  </a:tr>
                  <a:tr h="437291">
                    <a:tc>
                      <a:txBody>
                        <a:bodyPr/>
                        <a:lstStyle/>
                        <a:p>
                          <a:pPr/>
                          <a14:m>
                            <m:oMathPara xmlns:m="http://schemas.openxmlformats.org/officeDocument/2006/math">
                              <m:oMathParaPr>
                                <m:jc m:val="centerGroup"/>
                              </m:oMathParaPr>
                              <m:oMath xmlns:m="http://schemas.openxmlformats.org/officeDocument/2006/math">
                                <m:r>
                                  <a:rPr lang="en-US" altLang="zh-CN" sz="1800" b="0" i="1" smtClean="0">
                                    <a:latin typeface="Cambria Math" panose="02040503050406030204" pitchFamily="18" charset="0"/>
                                  </a:rPr>
                                  <m:t>𝑖</m:t>
                                </m:r>
                              </m:oMath>
                            </m:oMathPara>
                          </a14:m>
                          <a:endParaRPr lang="zh-CN" altLang="en-US" sz="1800" dirty="0"/>
                        </a:p>
                      </a:txBody>
                      <a:tcPr/>
                    </a:tc>
                    <a:tc>
                      <a:txBody>
                        <a:bodyPr/>
                        <a:lstStyle/>
                        <a:p>
                          <a:pPr algn="ctr"/>
                          <a:r>
                            <a:rPr lang="zh-CN" altLang="en-US" sz="1800" dirty="0">
                              <a:latin typeface="標楷體" panose="03000509000000000000" pitchFamily="65" charset="-120"/>
                              <a:ea typeface="標楷體" panose="03000509000000000000" pitchFamily="65" charset="-120"/>
                              <a:cs typeface="Times New Roman" panose="02020603050405020304" pitchFamily="18" charset="0"/>
                            </a:rPr>
                            <a:t>卷積核標誌</a:t>
                          </a:r>
                        </a:p>
                      </a:txBody>
                      <a:tcPr/>
                    </a:tc>
                    <a:extLst>
                      <a:ext uri="{0D108BD9-81ED-4DB2-BD59-A6C34878D82A}">
                        <a16:rowId xmlns:a16="http://schemas.microsoft.com/office/drawing/2014/main" val="3083788756"/>
                      </a:ext>
                    </a:extLst>
                  </a:tr>
                  <a:tr h="437291">
                    <a:tc>
                      <a:txBody>
                        <a:bodyPr/>
                        <a:lstStyle/>
                        <a:p>
                          <a:pPr/>
                          <a14:m>
                            <m:oMathPara xmlns:m="http://schemas.openxmlformats.org/officeDocument/2006/math">
                              <m:oMathParaPr>
                                <m:jc m:val="centerGroup"/>
                              </m:oMathParaPr>
                              <m:oMath xmlns:m="http://schemas.openxmlformats.org/officeDocument/2006/math">
                                <m:r>
                                  <a:rPr lang="en-US" altLang="zh-CN" sz="1800" b="0" i="1" smtClean="0">
                                    <a:latin typeface="Cambria Math" panose="02040503050406030204" pitchFamily="18" charset="0"/>
                                  </a:rPr>
                                  <m:t>𝑥</m:t>
                                </m:r>
                              </m:oMath>
                            </m:oMathPara>
                          </a14:m>
                          <a:endParaRPr lang="zh-CN" altLang="en-US" sz="1800" dirty="0"/>
                        </a:p>
                      </a:txBody>
                      <a:tcPr/>
                    </a:tc>
                    <a:tc>
                      <a:txBody>
                        <a:bodyPr/>
                        <a:lstStyle/>
                        <a:p>
                          <a:pPr algn="ctr"/>
                          <a:r>
                            <a:rPr lang="en-US" altLang="zh-CN" sz="1800" dirty="0">
                              <a:latin typeface="Times New Roman" panose="02020603050405020304" pitchFamily="18" charset="0"/>
                              <a:cs typeface="Times New Roman" panose="02020603050405020304" pitchFamily="18" charset="0"/>
                            </a:rPr>
                            <a:t>Feature map</a:t>
                          </a:r>
                          <a:r>
                            <a:rPr lang="zh-CN" altLang="en-US" sz="1800" dirty="0">
                              <a:latin typeface="標楷體" panose="03000509000000000000" pitchFamily="65" charset="-120"/>
                              <a:ea typeface="標楷體" panose="03000509000000000000" pitchFamily="65" charset="-120"/>
                              <a:cs typeface="Times New Roman" panose="02020603050405020304" pitchFamily="18" charset="0"/>
                            </a:rPr>
                            <a:t>上的橫坐標</a:t>
                          </a:r>
                        </a:p>
                      </a:txBody>
                      <a:tcPr/>
                    </a:tc>
                    <a:extLst>
                      <a:ext uri="{0D108BD9-81ED-4DB2-BD59-A6C34878D82A}">
                        <a16:rowId xmlns:a16="http://schemas.microsoft.com/office/drawing/2014/main" val="1502984923"/>
                      </a:ext>
                    </a:extLst>
                  </a:tr>
                  <a:tr h="437291">
                    <a:tc>
                      <a:txBody>
                        <a:bodyPr/>
                        <a:lstStyle/>
                        <a:p>
                          <a:pPr/>
                          <a14:m>
                            <m:oMathPara xmlns:m="http://schemas.openxmlformats.org/officeDocument/2006/math">
                              <m:oMathParaPr>
                                <m:jc m:val="centerGroup"/>
                              </m:oMathParaPr>
                              <m:oMath xmlns:m="http://schemas.openxmlformats.org/officeDocument/2006/math">
                                <m:r>
                                  <a:rPr lang="en-US" altLang="zh-CN" sz="1800" b="0" i="1" smtClean="0">
                                    <a:latin typeface="Cambria Math" panose="02040503050406030204" pitchFamily="18" charset="0"/>
                                  </a:rPr>
                                  <m:t>𝑦</m:t>
                                </m:r>
                              </m:oMath>
                            </m:oMathPara>
                          </a14:m>
                          <a:endParaRPr lang="zh-CN" altLang="en-US" sz="1800" dirty="0"/>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800" dirty="0">
                              <a:latin typeface="Times New Roman" panose="02020603050405020304" pitchFamily="18" charset="0"/>
                              <a:cs typeface="Times New Roman" panose="02020603050405020304" pitchFamily="18" charset="0"/>
                            </a:rPr>
                            <a:t>Feature map</a:t>
                          </a:r>
                          <a:r>
                            <a:rPr lang="zh-CN" altLang="en-US" sz="1800" dirty="0">
                              <a:latin typeface="標楷體" panose="03000509000000000000" pitchFamily="65" charset="-120"/>
                              <a:ea typeface="標楷體" panose="03000509000000000000" pitchFamily="65" charset="-120"/>
                            </a:rPr>
                            <a:t>上的縱坐標</a:t>
                          </a:r>
                        </a:p>
                      </a:txBody>
                      <a:tcPr/>
                    </a:tc>
                    <a:extLst>
                      <a:ext uri="{0D108BD9-81ED-4DB2-BD59-A6C34878D82A}">
                        <a16:rowId xmlns:a16="http://schemas.microsoft.com/office/drawing/2014/main" val="1356079594"/>
                      </a:ext>
                    </a:extLst>
                  </a:tr>
                  <a:tr h="437291">
                    <a:tc>
                      <a:txBody>
                        <a:bodyPr/>
                        <a:lstStyle/>
                        <a:p>
                          <a:pPr/>
                          <a14:m>
                            <m:oMathPara xmlns:m="http://schemas.openxmlformats.org/officeDocument/2006/math">
                              <m:oMathParaPr>
                                <m:jc m:val="centerGroup"/>
                              </m:oMathParaPr>
                              <m:oMath xmlns:m="http://schemas.openxmlformats.org/officeDocument/2006/math">
                                <m:r>
                                  <a:rPr lang="en-US" altLang="zh-CN" sz="1800" b="0" i="1" smtClean="0">
                                    <a:latin typeface="Cambria Math" panose="02040503050406030204" pitchFamily="18" charset="0"/>
                                  </a:rPr>
                                  <m:t>𝑛</m:t>
                                </m:r>
                              </m:oMath>
                            </m:oMathPara>
                          </a14:m>
                          <a:endParaRPr lang="zh-CN" altLang="en-US" sz="1800" dirty="0"/>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zh-CN" altLang="en-US" sz="1800" dirty="0">
                              <a:latin typeface="標楷體" panose="03000509000000000000" pitchFamily="65" charset="-120"/>
                              <a:ea typeface="標楷體" panose="03000509000000000000" pitchFamily="65" charset="-120"/>
                            </a:rPr>
                            <a:t>相鄰卷積核個數，是超函數，</a:t>
                          </a:r>
                          <a14:m>
                            <m:oMath xmlns:m="http://schemas.openxmlformats.org/officeDocument/2006/math">
                              <m:r>
                                <a:rPr lang="en-US" altLang="zh-CN" sz="1800" b="0" i="1" smtClean="0">
                                  <a:latin typeface="Cambria Math" panose="02040503050406030204" pitchFamily="18" charset="0"/>
                                </a:rPr>
                                <m:t>𝑛</m:t>
                              </m:r>
                            </m:oMath>
                          </a14:m>
                          <a:r>
                            <a:rPr lang="en-US" altLang="zh-CN" sz="1800" dirty="0">
                              <a:latin typeface="Times New Roman" panose="02020603050405020304" pitchFamily="18" charset="0"/>
                              <a:cs typeface="Times New Roman" panose="02020603050405020304" pitchFamily="18" charset="0"/>
                            </a:rPr>
                            <a:t>=5</a:t>
                          </a:r>
                          <a:endParaRPr lang="zh-CN" alt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63830282"/>
                      </a:ext>
                    </a:extLst>
                  </a:tr>
                  <a:tr h="437291">
                    <a:tc>
                      <a:txBody>
                        <a:bodyPr/>
                        <a:lstStyle/>
                        <a:p>
                          <a:pPr/>
                          <a14:m>
                            <m:oMathPara xmlns:m="http://schemas.openxmlformats.org/officeDocument/2006/math">
                              <m:oMathParaPr>
                                <m:jc m:val="centerGroup"/>
                              </m:oMathParaPr>
                              <m:oMath xmlns:m="http://schemas.openxmlformats.org/officeDocument/2006/math">
                                <m:r>
                                  <a:rPr lang="en-US" altLang="zh-CN" sz="1800" b="0" i="1" smtClean="0">
                                    <a:latin typeface="Cambria Math" panose="02040503050406030204" pitchFamily="18" charset="0"/>
                                  </a:rPr>
                                  <m:t>𝑁</m:t>
                                </m:r>
                              </m:oMath>
                            </m:oMathPara>
                          </a14:m>
                          <a:endParaRPr lang="zh-CN" altLang="en-US" sz="1800" dirty="0"/>
                        </a:p>
                      </a:txBody>
                      <a:tcPr/>
                    </a:tc>
                    <a:tc>
                      <a:txBody>
                        <a:bodyPr/>
                        <a:lstStyle/>
                        <a:p>
                          <a:pPr algn="ctr"/>
                          <a:r>
                            <a:rPr lang="zh-CN" altLang="en-US" sz="1800" dirty="0">
                              <a:latin typeface="標楷體" panose="03000509000000000000" pitchFamily="65" charset="-120"/>
                              <a:ea typeface="標楷體" panose="03000509000000000000" pitchFamily="65" charset="-120"/>
                            </a:rPr>
                            <a:t>卷積核總個數</a:t>
                          </a:r>
                        </a:p>
                      </a:txBody>
                      <a:tcPr/>
                    </a:tc>
                    <a:extLst>
                      <a:ext uri="{0D108BD9-81ED-4DB2-BD59-A6C34878D82A}">
                        <a16:rowId xmlns:a16="http://schemas.microsoft.com/office/drawing/2014/main" val="623781058"/>
                      </a:ext>
                    </a:extLst>
                  </a:tr>
                  <a:tr h="437291">
                    <a:tc>
                      <a:txBody>
                        <a:bodyPr/>
                        <a:lstStyle/>
                        <a:p>
                          <a:pPr/>
                          <a14:m>
                            <m:oMathPara xmlns:m="http://schemas.openxmlformats.org/officeDocument/2006/math">
                              <m:oMathParaPr>
                                <m:jc m:val="centerGroup"/>
                              </m:oMathParaPr>
                              <m:oMath xmlns:m="http://schemas.openxmlformats.org/officeDocument/2006/math">
                                <m:r>
                                  <a:rPr lang="en-US" altLang="zh-CN" sz="1800" b="0" i="1" smtClean="0">
                                    <a:latin typeface="Cambria Math" panose="02040503050406030204" pitchFamily="18" charset="0"/>
                                  </a:rPr>
                                  <m:t>𝑘</m:t>
                                </m:r>
                              </m:oMath>
                            </m:oMathPara>
                          </a14:m>
                          <a:endParaRPr lang="zh-CN" altLang="en-US" sz="1800" dirty="0"/>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zh-CN" altLang="en-US" sz="1800" dirty="0">
                              <a:latin typeface="標楷體" panose="03000509000000000000" pitchFamily="65" charset="-120"/>
                              <a:ea typeface="標楷體" panose="03000509000000000000" pitchFamily="65" charset="-120"/>
                            </a:rPr>
                            <a:t>超函數，</a:t>
                          </a:r>
                          <a14:m>
                            <m:oMath xmlns:m="http://schemas.openxmlformats.org/officeDocument/2006/math">
                              <m:r>
                                <a:rPr lang="en-US" altLang="zh-CN" sz="1800" b="0" i="1" smtClean="0">
                                  <a:latin typeface="Cambria Math" panose="02040503050406030204" pitchFamily="18" charset="0"/>
                                </a:rPr>
                                <m:t>𝑘</m:t>
                              </m:r>
                            </m:oMath>
                          </a14:m>
                          <a:r>
                            <a:rPr lang="en-US" altLang="zh-CN" sz="1800" dirty="0">
                              <a:latin typeface="Times New Roman" panose="02020603050405020304" pitchFamily="18" charset="0"/>
                              <a:cs typeface="Times New Roman" panose="02020603050405020304" pitchFamily="18" charset="0"/>
                            </a:rPr>
                            <a:t>=2</a:t>
                          </a:r>
                          <a:endParaRPr lang="zh-CN" alt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5103740"/>
                      </a:ext>
                    </a:extLst>
                  </a:tr>
                  <a:tr h="437291">
                    <a:tc>
                      <a:txBody>
                        <a:bodyPr/>
                        <a:lstStyle/>
                        <a:p>
                          <a:pPr/>
                          <a14:m>
                            <m:oMathPara xmlns:m="http://schemas.openxmlformats.org/officeDocument/2006/math">
                              <m:oMathParaPr>
                                <m:jc m:val="centerGroup"/>
                              </m:oMathParaPr>
                              <m:oMath xmlns:m="http://schemas.openxmlformats.org/officeDocument/2006/math">
                                <m:r>
                                  <a:rPr lang="en-US" altLang="zh-CN" sz="1800" b="0" i="1" smtClean="0">
                                    <a:latin typeface="Cambria Math" panose="02040503050406030204" pitchFamily="18" charset="0"/>
                                  </a:rPr>
                                  <m:t>𝑎</m:t>
                                </m:r>
                              </m:oMath>
                            </m:oMathPara>
                          </a14:m>
                          <a:endParaRPr lang="zh-CN" altLang="en-US" sz="1800" dirty="0"/>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zh-CN" altLang="en-US" sz="1800" dirty="0">
                              <a:latin typeface="標楷體" panose="03000509000000000000" pitchFamily="65" charset="-120"/>
                              <a:ea typeface="標楷體" panose="03000509000000000000" pitchFamily="65" charset="-120"/>
                            </a:rPr>
                            <a:t>超函數，</a:t>
                          </a:r>
                          <a14:m>
                            <m:oMath xmlns:m="http://schemas.openxmlformats.org/officeDocument/2006/math">
                              <m:r>
                                <a:rPr lang="en-US" altLang="zh-CN" sz="1800" b="0" i="1" smtClean="0">
                                  <a:latin typeface="Cambria Math" panose="02040503050406030204" pitchFamily="18" charset="0"/>
                                </a:rPr>
                                <m:t>𝑎</m:t>
                              </m:r>
                            </m:oMath>
                          </a14:m>
                          <a:r>
                            <a:rPr lang="en-US" altLang="zh-CN" sz="1800" dirty="0">
                              <a:latin typeface="Times New Roman" panose="02020603050405020304" pitchFamily="18" charset="0"/>
                              <a:cs typeface="Times New Roman" panose="02020603050405020304" pitchFamily="18" charset="0"/>
                            </a:rPr>
                            <a:t>=0.0001</a:t>
                          </a:r>
                          <a:endParaRPr lang="zh-CN" alt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94220803"/>
                      </a:ext>
                    </a:extLst>
                  </a:tr>
                  <a:tr h="437291">
                    <a:tc>
                      <a:txBody>
                        <a:bodyPr/>
                        <a:lstStyle/>
                        <a:p>
                          <a:pPr/>
                          <a14:m>
                            <m:oMathPara xmlns:m="http://schemas.openxmlformats.org/officeDocument/2006/math">
                              <m:oMathParaPr>
                                <m:jc m:val="centerGroup"/>
                              </m:oMathParaPr>
                              <m:oMath xmlns:m="http://schemas.openxmlformats.org/officeDocument/2006/math">
                                <m:r>
                                  <a:rPr lang="en-US" altLang="zh-CN" sz="1800" b="0" i="1" smtClean="0">
                                    <a:latin typeface="Cambria Math" panose="02040503050406030204" pitchFamily="18" charset="0"/>
                                  </a:rPr>
                                  <m:t>𝑏</m:t>
                                </m:r>
                              </m:oMath>
                            </m:oMathPara>
                          </a14:m>
                          <a:endParaRPr lang="zh-CN" altLang="en-US" sz="1800" dirty="0"/>
                        </a:p>
                      </a:txBody>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zh-CN" altLang="en-US" sz="1800" dirty="0">
                              <a:latin typeface="標楷體" panose="03000509000000000000" pitchFamily="65" charset="-120"/>
                              <a:ea typeface="標楷體" panose="03000509000000000000" pitchFamily="65" charset="-120"/>
                              <a:cs typeface="Times New Roman" panose="02020603050405020304" pitchFamily="18" charset="0"/>
                            </a:rPr>
                            <a:t>超函數，</a:t>
                          </a:r>
                          <a14:m>
                            <m:oMath xmlns:m="http://schemas.openxmlformats.org/officeDocument/2006/math">
                              <m:r>
                                <a:rPr lang="en-US" altLang="zh-CN" sz="1800" b="0" i="1" smtClean="0">
                                  <a:latin typeface="Cambria Math" panose="02040503050406030204" pitchFamily="18" charset="0"/>
                                </a:rPr>
                                <m:t>𝑏</m:t>
                              </m:r>
                            </m:oMath>
                          </a14:m>
                          <a:r>
                            <a:rPr lang="en-US" altLang="zh-CN" sz="1800" dirty="0">
                              <a:latin typeface="Times New Roman" panose="02020603050405020304" pitchFamily="18" charset="0"/>
                              <a:cs typeface="Times New Roman" panose="02020603050405020304" pitchFamily="18" charset="0"/>
                            </a:rPr>
                            <a:t>=0.75</a:t>
                          </a:r>
                          <a:endParaRPr lang="zh-CN" alt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93786321"/>
                      </a:ext>
                    </a:extLst>
                  </a:tr>
                </a:tbl>
              </a:graphicData>
            </a:graphic>
          </p:graphicFrame>
        </mc:Choice>
        <mc:Fallback xmlns="">
          <p:graphicFrame>
            <p:nvGraphicFramePr>
              <p:cNvPr id="2" name="表格 1">
                <a:extLst>
                  <a:ext uri="{FF2B5EF4-FFF2-40B4-BE49-F238E27FC236}">
                    <a16:creationId xmlns:a16="http://schemas.microsoft.com/office/drawing/2014/main" id="{92692507-517F-425C-AA4C-7977070AD87E}"/>
                  </a:ext>
                </a:extLst>
              </p:cNvPr>
              <p:cNvGraphicFramePr>
                <a:graphicFrameLocks noGrp="1"/>
              </p:cNvGraphicFramePr>
              <p:nvPr>
                <p:extLst>
                  <p:ext uri="{D42A27DB-BD31-4B8C-83A1-F6EECF244321}">
                    <p14:modId xmlns:p14="http://schemas.microsoft.com/office/powerpoint/2010/main" val="3624055257"/>
                  </p:ext>
                </p:extLst>
              </p:nvPr>
            </p:nvGraphicFramePr>
            <p:xfrm>
              <a:off x="1497213" y="1660724"/>
              <a:ext cx="9197574" cy="4843668"/>
            </p:xfrm>
            <a:graphic>
              <a:graphicData uri="http://schemas.openxmlformats.org/drawingml/2006/table">
                <a:tbl>
                  <a:tblPr firstRow="1" bandRow="1">
                    <a:tableStyleId>{5C22544A-7EE6-4342-B048-85BDC9FD1C3A}</a:tableStyleId>
                  </a:tblPr>
                  <a:tblGrid>
                    <a:gridCol w="1783076">
                      <a:extLst>
                        <a:ext uri="{9D8B030D-6E8A-4147-A177-3AD203B41FA5}">
                          <a16:colId xmlns:a16="http://schemas.microsoft.com/office/drawing/2014/main" val="1157954190"/>
                        </a:ext>
                      </a:extLst>
                    </a:gridCol>
                    <a:gridCol w="7414498">
                      <a:extLst>
                        <a:ext uri="{9D8B030D-6E8A-4147-A177-3AD203B41FA5}">
                          <a16:colId xmlns:a16="http://schemas.microsoft.com/office/drawing/2014/main" val="3507621859"/>
                        </a:ext>
                      </a:extLst>
                    </a:gridCol>
                  </a:tblGrid>
                  <a:tr h="470758">
                    <a:tc>
                      <a:txBody>
                        <a:bodyPr/>
                        <a:lstStyle/>
                        <a:p>
                          <a:pPr algn="ctr"/>
                          <a:r>
                            <a:rPr lang="zh-CN" altLang="en-US" sz="2400" dirty="0"/>
                            <a:t>符號</a:t>
                          </a:r>
                        </a:p>
                      </a:txBody>
                      <a:tcPr/>
                    </a:tc>
                    <a:tc>
                      <a:txBody>
                        <a:bodyPr/>
                        <a:lstStyle/>
                        <a:p>
                          <a:pPr algn="ctr"/>
                          <a:r>
                            <a:rPr lang="zh-CN" altLang="en-US" sz="2400" dirty="0"/>
                            <a:t>意義</a:t>
                          </a:r>
                        </a:p>
                      </a:txBody>
                      <a:tcPr/>
                    </a:tc>
                    <a:extLst>
                      <a:ext uri="{0D108BD9-81ED-4DB2-BD59-A6C34878D82A}">
                        <a16:rowId xmlns:a16="http://schemas.microsoft.com/office/drawing/2014/main" val="2851600199"/>
                      </a:ext>
                    </a:extLst>
                  </a:tr>
                  <a:tr h="437291">
                    <a:tc>
                      <a:txBody>
                        <a:bodyPr/>
                        <a:lstStyle/>
                        <a:p>
                          <a:endParaRPr lang="zh-CN"/>
                        </a:p>
                      </a:txBody>
                      <a:tcPr>
                        <a:blipFill>
                          <a:blip r:embed="rId4"/>
                          <a:stretch>
                            <a:fillRect l="-341" t="-122222" r="-416724" b="-904167"/>
                          </a:stretch>
                        </a:blipFill>
                      </a:tcPr>
                    </a:tc>
                    <a:tc>
                      <a:txBody>
                        <a:bodyPr/>
                        <a:lstStyle/>
                        <a:p>
                          <a:endParaRPr lang="zh-CN"/>
                        </a:p>
                      </a:txBody>
                      <a:tcPr>
                        <a:blipFill>
                          <a:blip r:embed="rId4"/>
                          <a:stretch>
                            <a:fillRect l="-24158" t="-122222" r="-329" b="-904167"/>
                          </a:stretch>
                        </a:blipFill>
                      </a:tcPr>
                    </a:tc>
                    <a:extLst>
                      <a:ext uri="{0D108BD9-81ED-4DB2-BD59-A6C34878D82A}">
                        <a16:rowId xmlns:a16="http://schemas.microsoft.com/office/drawing/2014/main" val="1971451863"/>
                      </a:ext>
                    </a:extLst>
                  </a:tr>
                  <a:tr h="437291">
                    <a:tc>
                      <a:txBody>
                        <a:bodyPr/>
                        <a:lstStyle/>
                        <a:p>
                          <a:endParaRPr lang="zh-CN"/>
                        </a:p>
                      </a:txBody>
                      <a:tcPr>
                        <a:blipFill>
                          <a:blip r:embed="rId4"/>
                          <a:stretch>
                            <a:fillRect l="-341" t="-222222" r="-416724" b="-804167"/>
                          </a:stretch>
                        </a:blipFill>
                      </a:tcPr>
                    </a:tc>
                    <a:tc>
                      <a:txBody>
                        <a:bodyPr/>
                        <a:lstStyle/>
                        <a:p>
                          <a:endParaRPr lang="zh-CN"/>
                        </a:p>
                      </a:txBody>
                      <a:tcPr>
                        <a:blipFill>
                          <a:blip r:embed="rId4"/>
                          <a:stretch>
                            <a:fillRect l="-24158" t="-222222" r="-329" b="-804167"/>
                          </a:stretch>
                        </a:blipFill>
                      </a:tcPr>
                    </a:tc>
                    <a:extLst>
                      <a:ext uri="{0D108BD9-81ED-4DB2-BD59-A6C34878D82A}">
                        <a16:rowId xmlns:a16="http://schemas.microsoft.com/office/drawing/2014/main" val="3707111964"/>
                      </a:ext>
                    </a:extLst>
                  </a:tr>
                  <a:tr h="437291">
                    <a:tc>
                      <a:txBody>
                        <a:bodyPr/>
                        <a:lstStyle/>
                        <a:p>
                          <a:endParaRPr lang="zh-CN"/>
                        </a:p>
                      </a:txBody>
                      <a:tcPr>
                        <a:blipFill>
                          <a:blip r:embed="rId4"/>
                          <a:stretch>
                            <a:fillRect l="-341" t="-322222" r="-416724" b="-704167"/>
                          </a:stretch>
                        </a:blipFill>
                      </a:tcPr>
                    </a:tc>
                    <a:tc>
                      <a:txBody>
                        <a:bodyPr/>
                        <a:lstStyle/>
                        <a:p>
                          <a:pPr algn="ctr"/>
                          <a:r>
                            <a:rPr lang="zh-CN" altLang="en-US" sz="1800" dirty="0">
                              <a:latin typeface="標楷體" panose="03000509000000000000" pitchFamily="65" charset="-120"/>
                              <a:ea typeface="標楷體" panose="03000509000000000000" pitchFamily="65" charset="-120"/>
                              <a:cs typeface="Times New Roman" panose="02020603050405020304" pitchFamily="18" charset="0"/>
                            </a:rPr>
                            <a:t>卷積核標誌</a:t>
                          </a:r>
                        </a:p>
                      </a:txBody>
                      <a:tcPr/>
                    </a:tc>
                    <a:extLst>
                      <a:ext uri="{0D108BD9-81ED-4DB2-BD59-A6C34878D82A}">
                        <a16:rowId xmlns:a16="http://schemas.microsoft.com/office/drawing/2014/main" val="3083788756"/>
                      </a:ext>
                    </a:extLst>
                  </a:tr>
                  <a:tr h="437291">
                    <a:tc>
                      <a:txBody>
                        <a:bodyPr/>
                        <a:lstStyle/>
                        <a:p>
                          <a:endParaRPr lang="zh-CN"/>
                        </a:p>
                      </a:txBody>
                      <a:tcPr>
                        <a:blipFill>
                          <a:blip r:embed="rId4"/>
                          <a:stretch>
                            <a:fillRect l="-341" t="-428169" r="-416724" b="-614085"/>
                          </a:stretch>
                        </a:blipFill>
                      </a:tcPr>
                    </a:tc>
                    <a:tc>
                      <a:txBody>
                        <a:bodyPr/>
                        <a:lstStyle/>
                        <a:p>
                          <a:pPr algn="ctr"/>
                          <a:r>
                            <a:rPr lang="en-US" altLang="zh-CN" sz="1800" dirty="0">
                              <a:latin typeface="Times New Roman" panose="02020603050405020304" pitchFamily="18" charset="0"/>
                              <a:cs typeface="Times New Roman" panose="02020603050405020304" pitchFamily="18" charset="0"/>
                            </a:rPr>
                            <a:t>Feature map</a:t>
                          </a:r>
                          <a:r>
                            <a:rPr lang="zh-CN" altLang="en-US" sz="1800" dirty="0">
                              <a:latin typeface="標楷體" panose="03000509000000000000" pitchFamily="65" charset="-120"/>
                              <a:ea typeface="標楷體" panose="03000509000000000000" pitchFamily="65" charset="-120"/>
                              <a:cs typeface="Times New Roman" panose="02020603050405020304" pitchFamily="18" charset="0"/>
                            </a:rPr>
                            <a:t>上的橫坐標</a:t>
                          </a:r>
                        </a:p>
                      </a:txBody>
                      <a:tcPr/>
                    </a:tc>
                    <a:extLst>
                      <a:ext uri="{0D108BD9-81ED-4DB2-BD59-A6C34878D82A}">
                        <a16:rowId xmlns:a16="http://schemas.microsoft.com/office/drawing/2014/main" val="1502984923"/>
                      </a:ext>
                    </a:extLst>
                  </a:tr>
                  <a:tr h="437291">
                    <a:tc>
                      <a:txBody>
                        <a:bodyPr/>
                        <a:lstStyle/>
                        <a:p>
                          <a:endParaRPr lang="zh-CN"/>
                        </a:p>
                      </a:txBody>
                      <a:tcPr>
                        <a:blipFill>
                          <a:blip r:embed="rId4"/>
                          <a:stretch>
                            <a:fillRect l="-341" t="-520833" r="-416724" b="-505556"/>
                          </a:stretch>
                        </a:blip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800" dirty="0">
                              <a:latin typeface="Times New Roman" panose="02020603050405020304" pitchFamily="18" charset="0"/>
                              <a:cs typeface="Times New Roman" panose="02020603050405020304" pitchFamily="18" charset="0"/>
                            </a:rPr>
                            <a:t>Feature map</a:t>
                          </a:r>
                          <a:r>
                            <a:rPr lang="zh-CN" altLang="en-US" sz="1800" dirty="0">
                              <a:latin typeface="標楷體" panose="03000509000000000000" pitchFamily="65" charset="-120"/>
                              <a:ea typeface="標楷體" panose="03000509000000000000" pitchFamily="65" charset="-120"/>
                            </a:rPr>
                            <a:t>上的縱坐標</a:t>
                          </a:r>
                        </a:p>
                      </a:txBody>
                      <a:tcPr/>
                    </a:tc>
                    <a:extLst>
                      <a:ext uri="{0D108BD9-81ED-4DB2-BD59-A6C34878D82A}">
                        <a16:rowId xmlns:a16="http://schemas.microsoft.com/office/drawing/2014/main" val="1356079594"/>
                      </a:ext>
                    </a:extLst>
                  </a:tr>
                  <a:tr h="437291">
                    <a:tc>
                      <a:txBody>
                        <a:bodyPr/>
                        <a:lstStyle/>
                        <a:p>
                          <a:endParaRPr lang="zh-CN"/>
                        </a:p>
                      </a:txBody>
                      <a:tcPr>
                        <a:blipFill>
                          <a:blip r:embed="rId4"/>
                          <a:stretch>
                            <a:fillRect l="-341" t="-620833" r="-416724" b="-405556"/>
                          </a:stretch>
                        </a:blipFill>
                      </a:tcPr>
                    </a:tc>
                    <a:tc>
                      <a:txBody>
                        <a:bodyPr/>
                        <a:lstStyle/>
                        <a:p>
                          <a:endParaRPr lang="zh-CN"/>
                        </a:p>
                      </a:txBody>
                      <a:tcPr>
                        <a:blipFill>
                          <a:blip r:embed="rId4"/>
                          <a:stretch>
                            <a:fillRect l="-24158" t="-620833" r="-329" b="-405556"/>
                          </a:stretch>
                        </a:blipFill>
                      </a:tcPr>
                    </a:tc>
                    <a:extLst>
                      <a:ext uri="{0D108BD9-81ED-4DB2-BD59-A6C34878D82A}">
                        <a16:rowId xmlns:a16="http://schemas.microsoft.com/office/drawing/2014/main" val="1763830282"/>
                      </a:ext>
                    </a:extLst>
                  </a:tr>
                  <a:tr h="437291">
                    <a:tc>
                      <a:txBody>
                        <a:bodyPr/>
                        <a:lstStyle/>
                        <a:p>
                          <a:endParaRPr lang="zh-CN"/>
                        </a:p>
                      </a:txBody>
                      <a:tcPr>
                        <a:blipFill>
                          <a:blip r:embed="rId4"/>
                          <a:stretch>
                            <a:fillRect l="-341" t="-720833" r="-416724" b="-305556"/>
                          </a:stretch>
                        </a:blipFill>
                      </a:tcPr>
                    </a:tc>
                    <a:tc>
                      <a:txBody>
                        <a:bodyPr/>
                        <a:lstStyle/>
                        <a:p>
                          <a:pPr algn="ctr"/>
                          <a:r>
                            <a:rPr lang="zh-CN" altLang="en-US" sz="1800" dirty="0">
                              <a:latin typeface="標楷體" panose="03000509000000000000" pitchFamily="65" charset="-120"/>
                              <a:ea typeface="標楷體" panose="03000509000000000000" pitchFamily="65" charset="-120"/>
                            </a:rPr>
                            <a:t>卷積核總個數</a:t>
                          </a:r>
                        </a:p>
                      </a:txBody>
                      <a:tcPr/>
                    </a:tc>
                    <a:extLst>
                      <a:ext uri="{0D108BD9-81ED-4DB2-BD59-A6C34878D82A}">
                        <a16:rowId xmlns:a16="http://schemas.microsoft.com/office/drawing/2014/main" val="623781058"/>
                      </a:ext>
                    </a:extLst>
                  </a:tr>
                  <a:tr h="437291">
                    <a:tc>
                      <a:txBody>
                        <a:bodyPr/>
                        <a:lstStyle/>
                        <a:p>
                          <a:endParaRPr lang="zh-CN"/>
                        </a:p>
                      </a:txBody>
                      <a:tcPr>
                        <a:blipFill>
                          <a:blip r:embed="rId4"/>
                          <a:stretch>
                            <a:fillRect l="-341" t="-832394" r="-416724" b="-209859"/>
                          </a:stretch>
                        </a:blipFill>
                      </a:tcPr>
                    </a:tc>
                    <a:tc>
                      <a:txBody>
                        <a:bodyPr/>
                        <a:lstStyle/>
                        <a:p>
                          <a:endParaRPr lang="zh-CN"/>
                        </a:p>
                      </a:txBody>
                      <a:tcPr>
                        <a:blipFill>
                          <a:blip r:embed="rId4"/>
                          <a:stretch>
                            <a:fillRect l="-24158" t="-832394" r="-329" b="-209859"/>
                          </a:stretch>
                        </a:blipFill>
                      </a:tcPr>
                    </a:tc>
                    <a:extLst>
                      <a:ext uri="{0D108BD9-81ED-4DB2-BD59-A6C34878D82A}">
                        <a16:rowId xmlns:a16="http://schemas.microsoft.com/office/drawing/2014/main" val="315103740"/>
                      </a:ext>
                    </a:extLst>
                  </a:tr>
                  <a:tr h="437291">
                    <a:tc>
                      <a:txBody>
                        <a:bodyPr/>
                        <a:lstStyle/>
                        <a:p>
                          <a:endParaRPr lang="zh-CN"/>
                        </a:p>
                      </a:txBody>
                      <a:tcPr>
                        <a:blipFill>
                          <a:blip r:embed="rId4"/>
                          <a:stretch>
                            <a:fillRect l="-341" t="-919444" r="-416724" b="-106944"/>
                          </a:stretch>
                        </a:blipFill>
                      </a:tcPr>
                    </a:tc>
                    <a:tc>
                      <a:txBody>
                        <a:bodyPr/>
                        <a:lstStyle/>
                        <a:p>
                          <a:endParaRPr lang="zh-CN"/>
                        </a:p>
                      </a:txBody>
                      <a:tcPr>
                        <a:blipFill>
                          <a:blip r:embed="rId4"/>
                          <a:stretch>
                            <a:fillRect l="-24158" t="-919444" r="-329" b="-106944"/>
                          </a:stretch>
                        </a:blipFill>
                      </a:tcPr>
                    </a:tc>
                    <a:extLst>
                      <a:ext uri="{0D108BD9-81ED-4DB2-BD59-A6C34878D82A}">
                        <a16:rowId xmlns:a16="http://schemas.microsoft.com/office/drawing/2014/main" val="3894220803"/>
                      </a:ext>
                    </a:extLst>
                  </a:tr>
                  <a:tr h="437291">
                    <a:tc>
                      <a:txBody>
                        <a:bodyPr/>
                        <a:lstStyle/>
                        <a:p>
                          <a:endParaRPr lang="zh-CN"/>
                        </a:p>
                      </a:txBody>
                      <a:tcPr>
                        <a:blipFill>
                          <a:blip r:embed="rId4"/>
                          <a:stretch>
                            <a:fillRect l="-341" t="-1019444" r="-416724" b="-6944"/>
                          </a:stretch>
                        </a:blipFill>
                      </a:tcPr>
                    </a:tc>
                    <a:tc>
                      <a:txBody>
                        <a:bodyPr/>
                        <a:lstStyle/>
                        <a:p>
                          <a:endParaRPr lang="zh-CN"/>
                        </a:p>
                      </a:txBody>
                      <a:tcPr>
                        <a:blipFill>
                          <a:blip r:embed="rId4"/>
                          <a:stretch>
                            <a:fillRect l="-24158" t="-1019444" r="-329" b="-6944"/>
                          </a:stretch>
                        </a:blipFill>
                      </a:tcPr>
                    </a:tc>
                    <a:extLst>
                      <a:ext uri="{0D108BD9-81ED-4DB2-BD59-A6C34878D82A}">
                        <a16:rowId xmlns:a16="http://schemas.microsoft.com/office/drawing/2014/main" val="3993786321"/>
                      </a:ext>
                    </a:extLst>
                  </a:tr>
                </a:tbl>
              </a:graphicData>
            </a:graphic>
          </p:graphicFrame>
        </mc:Fallback>
      </mc:AlternateContent>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ltLang="zh-CN" dirty="0">
                <a:latin typeface="Times New Roman" panose="02020603050405020304" pitchFamily="18" charset="0"/>
                <a:cs typeface="Times New Roman" panose="02020603050405020304" pitchFamily="18" charset="0"/>
              </a:rPr>
              <a:t>3.4</a:t>
            </a:r>
            <a:r>
              <a:rPr lang="zh-CN" altLang="en-US" dirty="0">
                <a:latin typeface="Times New Roman" panose="02020603050405020304" pitchFamily="18" charset="0"/>
                <a:cs typeface="Times New Roman" panose="02020603050405020304" pitchFamily="18" charset="0"/>
              </a:rPr>
              <a:t>、</a:t>
            </a:r>
            <a:r>
              <a:rPr lang="zh-CN" altLang="en-US" dirty="0">
                <a:latin typeface="標楷體" panose="03000509000000000000" pitchFamily="65" charset="-120"/>
                <a:ea typeface="標楷體" panose="03000509000000000000" pitchFamily="65" charset="-120"/>
              </a:rPr>
              <a:t>重疊池化</a:t>
            </a:r>
            <a:endParaRPr dirty="0">
              <a:latin typeface="標楷體" panose="03000509000000000000" pitchFamily="65" charset="-120"/>
              <a:ea typeface="標楷體" panose="03000509000000000000" pitchFamily="65" charset="-120"/>
            </a:endParaRPr>
          </a:p>
        </p:txBody>
      </p:sp>
      <mc:AlternateContent xmlns:mc="http://schemas.openxmlformats.org/markup-compatibility/2006" xmlns:a14="http://schemas.microsoft.com/office/drawing/2010/main">
        <mc:Choice Requires="a14">
          <p:sp>
            <p:nvSpPr>
              <p:cNvPr id="169" name="Google Shape;169;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635000" indent="-457200">
                  <a:lnSpc>
                    <a:spcPct val="150000"/>
                  </a:lnSpc>
                  <a:spcBef>
                    <a:spcPts val="0"/>
                  </a:spcBef>
                  <a:buSzPts val="2800"/>
                </a:pPr>
                <a:r>
                  <a:rPr lang="zh-CN" altLang="en-US" dirty="0">
                    <a:latin typeface="標楷體" panose="03000509000000000000" pitchFamily="65" charset="-120"/>
                    <a:ea typeface="標楷體" panose="03000509000000000000" pitchFamily="65" charset="-120"/>
                  </a:rPr>
                  <a:t>池化方法有兩個重要的參數：步長</a:t>
                </a:r>
                <a14:m>
                  <m:oMath xmlns:m="http://schemas.openxmlformats.org/officeDocument/2006/math">
                    <m:r>
                      <a:rPr lang="en-US" altLang="zh-CN" b="0" i="1" smtClean="0">
                        <a:latin typeface="Cambria Math" panose="02040503050406030204" pitchFamily="18" charset="0"/>
                        <a:ea typeface="標楷體" panose="03000509000000000000" pitchFamily="65" charset="-120"/>
                      </a:rPr>
                      <m:t>𝑠</m:t>
                    </m:r>
                  </m:oMath>
                </a14:m>
                <a:r>
                  <a:rPr lang="zh-CN" altLang="en-US" dirty="0">
                    <a:latin typeface="標楷體" panose="03000509000000000000" pitchFamily="65" charset="-120"/>
                    <a:ea typeface="標楷體" panose="03000509000000000000" pitchFamily="65" charset="-120"/>
                  </a:rPr>
                  <a:t>和池化範圍</a:t>
                </a:r>
                <a14:m>
                  <m:oMath xmlns:m="http://schemas.openxmlformats.org/officeDocument/2006/math">
                    <m:r>
                      <a:rPr lang="en-US" altLang="zh-CN" b="0" i="1" smtClean="0">
                        <a:latin typeface="Cambria Math" panose="02040503050406030204" pitchFamily="18" charset="0"/>
                        <a:ea typeface="標楷體" panose="03000509000000000000" pitchFamily="65" charset="-120"/>
                      </a:rPr>
                      <m:t>𝑧</m:t>
                    </m:r>
                  </m:oMath>
                </a14:m>
                <a:r>
                  <a:rPr lang="zh-CN" altLang="en-US" dirty="0">
                    <a:latin typeface="標楷體" panose="03000509000000000000" pitchFamily="65" charset="-120"/>
                    <a:ea typeface="標楷體" panose="03000509000000000000" pitchFamily="65" charset="-120"/>
                  </a:rPr>
                  <a:t>，即每個池化塊的大小是</a:t>
                </a:r>
                <a14:m>
                  <m:oMath xmlns:m="http://schemas.openxmlformats.org/officeDocument/2006/math">
                    <m:r>
                      <a:rPr lang="en-US" altLang="zh-CN" i="1">
                        <a:latin typeface="Cambria Math" panose="02040503050406030204" pitchFamily="18" charset="0"/>
                        <a:ea typeface="標楷體" panose="03000509000000000000" pitchFamily="65" charset="-120"/>
                      </a:rPr>
                      <m:t>𝑧</m:t>
                    </m:r>
                  </m:oMath>
                </a14:m>
                <a:r>
                  <a:rPr lang="en-US" altLang="zh-CN" dirty="0">
                    <a:ea typeface="標楷體" panose="03000509000000000000" pitchFamily="65" charset="-120"/>
                  </a:rPr>
                  <a:t> </a:t>
                </a:r>
                <a14:m>
                  <m:oMath xmlns:m="http://schemas.openxmlformats.org/officeDocument/2006/math">
                    <m:r>
                      <a:rPr lang="en-US" altLang="zh-CN" dirty="0" smtClean="0">
                        <a:latin typeface="Cambria Math" panose="02040503050406030204" pitchFamily="18" charset="0"/>
                        <a:ea typeface="標楷體" panose="03000509000000000000" pitchFamily="65" charset="-120"/>
                      </a:rPr>
                      <m:t>×</m:t>
                    </m:r>
                    <m:r>
                      <a:rPr lang="en-US" altLang="zh-CN" i="1">
                        <a:latin typeface="Cambria Math" panose="02040503050406030204" pitchFamily="18" charset="0"/>
                        <a:ea typeface="標楷體" panose="03000509000000000000" pitchFamily="65" charset="-120"/>
                      </a:rPr>
                      <m:t>𝑧</m:t>
                    </m:r>
                  </m:oMath>
                </a14:m>
                <a:r>
                  <a:rPr lang="zh-CN" altLang="en-US" dirty="0">
                    <a:latin typeface="標楷體" panose="03000509000000000000" pitchFamily="65" charset="-120"/>
                    <a:ea typeface="標楷體" panose="03000509000000000000" pitchFamily="65" charset="-120"/>
                  </a:rPr>
                  <a:t>，每個池化塊之間的距離為</a:t>
                </a:r>
                <a14:m>
                  <m:oMath xmlns:m="http://schemas.openxmlformats.org/officeDocument/2006/math">
                    <m:r>
                      <a:rPr lang="en-US" altLang="zh-CN" i="1">
                        <a:latin typeface="Cambria Math" panose="02040503050406030204" pitchFamily="18" charset="0"/>
                        <a:ea typeface="標楷體" panose="03000509000000000000" pitchFamily="65" charset="-120"/>
                      </a:rPr>
                      <m:t>𝑠</m:t>
                    </m:r>
                  </m:oMath>
                </a14:m>
                <a:r>
                  <a:rPr lang="zh-CN" altLang="en-US" dirty="0">
                    <a:latin typeface="標楷體" panose="03000509000000000000" pitchFamily="65" charset="-120"/>
                    <a:ea typeface="標楷體" panose="03000509000000000000" pitchFamily="65" charset="-120"/>
                  </a:rPr>
                  <a:t>。</a:t>
                </a:r>
                <a:endParaRPr lang="en-US" altLang="zh-CN" dirty="0">
                  <a:latin typeface="標楷體" panose="03000509000000000000" pitchFamily="65" charset="-120"/>
                  <a:ea typeface="標楷體" panose="03000509000000000000" pitchFamily="65" charset="-120"/>
                </a:endParaRPr>
              </a:p>
              <a:p>
                <a:pPr marL="635000" indent="-457200">
                  <a:lnSpc>
                    <a:spcPct val="150000"/>
                  </a:lnSpc>
                  <a:spcBef>
                    <a:spcPts val="0"/>
                  </a:spcBef>
                  <a:buSzPts val="2800"/>
                </a:pPr>
                <a:r>
                  <a:rPr lang="zh-CN" altLang="en-US" dirty="0">
                    <a:latin typeface="標楷體" panose="03000509000000000000" pitchFamily="65" charset="-120"/>
                    <a:ea typeface="標楷體" panose="03000509000000000000" pitchFamily="65" charset="-120"/>
                  </a:rPr>
                  <a:t>傳統的池化方式是</a:t>
                </a:r>
                <a14:m>
                  <m:oMath xmlns:m="http://schemas.openxmlformats.org/officeDocument/2006/math">
                    <m:r>
                      <a:rPr lang="en-US" altLang="zh-CN" i="1">
                        <a:latin typeface="Cambria Math" panose="02040503050406030204" pitchFamily="18" charset="0"/>
                        <a:ea typeface="標楷體" panose="03000509000000000000" pitchFamily="65" charset="-120"/>
                      </a:rPr>
                      <m:t>𝑠</m:t>
                    </m:r>
                  </m:oMath>
                </a14:m>
                <a:r>
                  <a:rPr lang="en-US" altLang="zh-CN" dirty="0">
                    <a:latin typeface="標楷體" panose="03000509000000000000" pitchFamily="65" charset="-120"/>
                    <a:ea typeface="標楷體" panose="03000509000000000000" pitchFamily="65" charset="-120"/>
                  </a:rPr>
                  <a:t> =</a:t>
                </a:r>
                <a:r>
                  <a:rPr lang="en-US" altLang="zh-CN" dirty="0">
                    <a:ea typeface="標楷體" panose="03000509000000000000" pitchFamily="65" charset="-120"/>
                  </a:rPr>
                  <a:t> </a:t>
                </a:r>
                <a14:m>
                  <m:oMath xmlns:m="http://schemas.openxmlformats.org/officeDocument/2006/math">
                    <m:r>
                      <a:rPr lang="en-US" altLang="zh-CN" i="1">
                        <a:latin typeface="Cambria Math" panose="02040503050406030204" pitchFamily="18" charset="0"/>
                        <a:ea typeface="標楷體" panose="03000509000000000000" pitchFamily="65" charset="-120"/>
                      </a:rPr>
                      <m:t>𝑧</m:t>
                    </m:r>
                  </m:oMath>
                </a14:m>
                <a:r>
                  <a:rPr lang="zh-CN" altLang="en-US" dirty="0">
                    <a:latin typeface="標楷體" panose="03000509000000000000" pitchFamily="65" charset="-120"/>
                    <a:ea typeface="標楷體" panose="03000509000000000000" pitchFamily="65" charset="-120"/>
                  </a:rPr>
                  <a:t>，本文選擇</a:t>
                </a:r>
                <a14:m>
                  <m:oMath xmlns:m="http://schemas.openxmlformats.org/officeDocument/2006/math">
                    <m:r>
                      <a:rPr lang="en-US" altLang="zh-CN" i="1">
                        <a:latin typeface="Cambria Math" panose="02040503050406030204" pitchFamily="18" charset="0"/>
                        <a:ea typeface="標楷體" panose="03000509000000000000" pitchFamily="65" charset="-120"/>
                      </a:rPr>
                      <m:t>𝑠</m:t>
                    </m:r>
                    <m:r>
                      <a:rPr lang="en-US" altLang="zh-CN" b="0" i="1" dirty="0" smtClean="0">
                        <a:latin typeface="Cambria Math" panose="02040503050406030204" pitchFamily="18" charset="0"/>
                        <a:ea typeface="標楷體" panose="03000509000000000000" pitchFamily="65" charset="-120"/>
                      </a:rPr>
                      <m:t>&lt;</m:t>
                    </m:r>
                    <m:r>
                      <m:rPr>
                        <m:nor/>
                      </m:rPr>
                      <a:rPr lang="en-US" altLang="zh-CN" dirty="0">
                        <a:ea typeface="標楷體" panose="03000509000000000000" pitchFamily="65" charset="-120"/>
                      </a:rPr>
                      <m:t> </m:t>
                    </m:r>
                    <m:r>
                      <a:rPr lang="en-US" altLang="zh-CN" i="1">
                        <a:latin typeface="Cambria Math" panose="02040503050406030204" pitchFamily="18" charset="0"/>
                        <a:ea typeface="標楷體" panose="03000509000000000000" pitchFamily="65" charset="-120"/>
                      </a:rPr>
                      <m:t>𝑧</m:t>
                    </m:r>
                  </m:oMath>
                </a14:m>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 </a:t>
                </a:r>
                <a14:m>
                  <m:oMath xmlns:m="http://schemas.openxmlformats.org/officeDocument/2006/math">
                    <m:r>
                      <a:rPr lang="en-US" altLang="zh-CN" i="1">
                        <a:latin typeface="Cambria Math" panose="02040503050406030204" pitchFamily="18" charset="0"/>
                        <a:ea typeface="標楷體" panose="03000509000000000000" pitchFamily="65" charset="-120"/>
                      </a:rPr>
                      <m:t>𝑠</m:t>
                    </m:r>
                  </m:oMath>
                </a14:m>
                <a:r>
                  <a:rPr lang="en-US" altLang="zh-CN" dirty="0">
                    <a:latin typeface="Times New Roman" panose="02020603050405020304" pitchFamily="18" charset="0"/>
                    <a:ea typeface="標楷體" panose="03000509000000000000" pitchFamily="65" charset="-120"/>
                    <a:cs typeface="Times New Roman" panose="02020603050405020304" pitchFamily="18" charset="0"/>
                  </a:rPr>
                  <a:t>=</a:t>
                </a:r>
                <a14:m>
                  <m:oMath xmlns:m="http://schemas.openxmlformats.org/officeDocument/2006/math">
                    <m:r>
                      <a:rPr lang="en-US" altLang="zh-CN" dirty="0">
                        <a:latin typeface="Cambria Math" panose="02040503050406030204" pitchFamily="18" charset="0"/>
                        <a:ea typeface="標楷體" panose="03000509000000000000" pitchFamily="65" charset="-120"/>
                      </a:rPr>
                      <m:t>2</m:t>
                    </m:r>
                  </m:oMath>
                </a14:m>
                <a:r>
                  <a:rPr lang="en-US" altLang="zh-CN" dirty="0">
                    <a:latin typeface="Times New Roman" panose="02020603050405020304" pitchFamily="18" charset="0"/>
                    <a:ea typeface="標楷體" panose="03000509000000000000" pitchFamily="65" charset="-120"/>
                    <a:cs typeface="Times New Roman" panose="02020603050405020304" pitchFamily="18" charset="0"/>
                  </a:rPr>
                  <a:t>, </a:t>
                </a:r>
                <a14:m>
                  <m:oMath xmlns:m="http://schemas.openxmlformats.org/officeDocument/2006/math">
                    <m:r>
                      <a:rPr lang="en-US" altLang="zh-CN" i="1">
                        <a:latin typeface="Cambria Math" panose="02040503050406030204" pitchFamily="18" charset="0"/>
                        <a:ea typeface="標楷體" panose="03000509000000000000" pitchFamily="65" charset="-120"/>
                      </a:rPr>
                      <m:t>𝑧</m:t>
                    </m:r>
                  </m:oMath>
                </a14:m>
                <a:r>
                  <a:rPr lang="en-US" altLang="zh-CN" dirty="0">
                    <a:latin typeface="Times New Roman" panose="02020603050405020304" pitchFamily="18" charset="0"/>
                    <a:ea typeface="標楷體" panose="03000509000000000000" pitchFamily="65" charset="-120"/>
                    <a:cs typeface="Times New Roman" panose="02020603050405020304" pitchFamily="18" charset="0"/>
                  </a:rPr>
                  <a:t>=3</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），因為這個方案分別降低了</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top-1 0.4%</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top-5 0.3%</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的錯誤率，獲得更好的效果。</a:t>
                </a:r>
                <a:endParaRPr dirty="0">
                  <a:latin typeface="Times New Roman" panose="02020603050405020304" pitchFamily="18" charset="0"/>
                  <a:ea typeface="標楷體" panose="03000509000000000000" pitchFamily="65" charset="-120"/>
                  <a:cs typeface="Times New Roman" panose="02020603050405020304" pitchFamily="18" charset="0"/>
                </a:endParaRPr>
              </a:p>
            </p:txBody>
          </p:sp>
        </mc:Choice>
        <mc:Fallback xmlns="">
          <p:sp>
            <p:nvSpPr>
              <p:cNvPr id="169" name="Google Shape;169;p15"/>
              <p:cNvSpPr txBox="1">
                <a:spLocks noGrp="1" noRot="1" noChangeAspect="1" noMove="1" noResize="1" noEditPoints="1" noAdjustHandles="1" noChangeArrowheads="1" noChangeShapeType="1" noTextEdit="1"/>
              </p:cNvSpPr>
              <p:nvPr>
                <p:ph type="body" idx="1"/>
              </p:nvPr>
            </p:nvSpPr>
            <p:spPr>
              <a:xfrm>
                <a:off x="838200" y="1825625"/>
                <a:ext cx="10515600" cy="4351338"/>
              </a:xfrm>
              <a:prstGeom prst="rect">
                <a:avLst/>
              </a:prstGeom>
              <a:blipFill>
                <a:blip r:embed="rId3"/>
                <a:stretch>
                  <a:fillRect r="-174"/>
                </a:stretch>
              </a:blipFill>
              <a:ln>
                <a:noFill/>
              </a:ln>
            </p:spPr>
            <p:txBody>
              <a:bodyPr/>
              <a:lstStyle/>
              <a:p>
                <a:r>
                  <a:rPr lang="zh-CN" altLang="en-US">
                    <a:noFill/>
                  </a:rPr>
                  <a:t> </a:t>
                </a:r>
              </a:p>
            </p:txBody>
          </p:sp>
        </mc:Fallback>
      </mc:AlternateContent>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E2F74D-BAEE-4F57-B290-EC54270BB2D5}"/>
              </a:ext>
            </a:extLst>
          </p:cNvPr>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3.5</a:t>
            </a:r>
            <a:r>
              <a:rPr lang="zh-CN" altLang="en-US" dirty="0"/>
              <a:t>、</a:t>
            </a:r>
            <a:r>
              <a:rPr lang="zh-CN" altLang="en-US" dirty="0">
                <a:latin typeface="標楷體" panose="03000509000000000000" pitchFamily="65" charset="-120"/>
                <a:ea typeface="標楷體" panose="03000509000000000000" pitchFamily="65" charset="-120"/>
              </a:rPr>
              <a:t>整體架構</a:t>
            </a:r>
          </a:p>
        </p:txBody>
      </p:sp>
      <p:sp>
        <p:nvSpPr>
          <p:cNvPr id="3" name="文本占位符 2">
            <a:extLst>
              <a:ext uri="{FF2B5EF4-FFF2-40B4-BE49-F238E27FC236}">
                <a16:creationId xmlns:a16="http://schemas.microsoft.com/office/drawing/2014/main" id="{454AA10A-2AA5-43F0-B5CD-083AF5462877}"/>
              </a:ext>
            </a:extLst>
          </p:cNvPr>
          <p:cNvSpPr>
            <a:spLocks noGrp="1"/>
          </p:cNvSpPr>
          <p:nvPr>
            <p:ph type="body" idx="1"/>
          </p:nvPr>
        </p:nvSpPr>
        <p:spPr/>
        <p:txBody>
          <a:bodyPr>
            <a:normAutofit fontScale="85000" lnSpcReduction="10000"/>
          </a:bodyPr>
          <a:lstStyle/>
          <a:p>
            <a:pPr>
              <a:lnSpc>
                <a:spcPct val="150000"/>
              </a:lnSpc>
            </a:pPr>
            <a:r>
              <a:rPr lang="zh-CN" altLang="en-US" dirty="0">
                <a:latin typeface="標楷體" panose="03000509000000000000" pitchFamily="65" charset="-120"/>
                <a:ea typeface="標楷體" panose="03000509000000000000" pitchFamily="65" charset="-120"/>
              </a:rPr>
              <a:t>如之前的圖示，網絡前</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5</a:t>
            </a:r>
            <a:r>
              <a:rPr lang="zh-CN" altLang="en-US" dirty="0">
                <a:latin typeface="標楷體" panose="03000509000000000000" pitchFamily="65" charset="-120"/>
                <a:ea typeface="標楷體" panose="03000509000000000000" pitchFamily="65" charset="-120"/>
              </a:rPr>
              <a:t>層是卷積層，後</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3</a:t>
            </a:r>
            <a:r>
              <a:rPr lang="zh-CN" altLang="en-US" dirty="0">
                <a:latin typeface="標楷體" panose="03000509000000000000" pitchFamily="65" charset="-120"/>
                <a:ea typeface="標楷體" panose="03000509000000000000" pitchFamily="65" charset="-120"/>
              </a:rPr>
              <a:t>層是全連接層。最後一層全連接層的輸出是</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1000</a:t>
            </a:r>
            <a:r>
              <a:rPr lang="zh-CN" altLang="en-US" dirty="0">
                <a:latin typeface="標楷體" panose="03000509000000000000" pitchFamily="65" charset="-120"/>
                <a:ea typeface="標楷體" panose="03000509000000000000" pitchFamily="65" charset="-120"/>
              </a:rPr>
              <a:t>維</a:t>
            </a:r>
            <a:r>
              <a:rPr lang="en-US" altLang="zh-CN" dirty="0" err="1">
                <a:latin typeface="Times New Roman" panose="02020603050405020304" pitchFamily="18" charset="0"/>
                <a:ea typeface="標楷體" panose="03000509000000000000" pitchFamily="65" charset="-120"/>
                <a:cs typeface="Times New Roman" panose="02020603050405020304" pitchFamily="18" charset="0"/>
              </a:rPr>
              <a:t>softmax</a:t>
            </a:r>
            <a:r>
              <a:rPr lang="zh-CN" altLang="en-US" dirty="0">
                <a:latin typeface="標楷體" panose="03000509000000000000" pitchFamily="65" charset="-120"/>
                <a:ea typeface="標楷體" panose="03000509000000000000" pitchFamily="65" charset="-120"/>
              </a:rPr>
              <a:t>的輸入，</a:t>
            </a:r>
            <a:r>
              <a:rPr lang="en-US" altLang="zh-CN" dirty="0" err="1">
                <a:latin typeface="Times New Roman" panose="02020603050405020304" pitchFamily="18" charset="0"/>
                <a:ea typeface="標楷體" panose="03000509000000000000" pitchFamily="65" charset="-120"/>
                <a:cs typeface="Times New Roman" panose="02020603050405020304" pitchFamily="18" charset="0"/>
              </a:rPr>
              <a:t>softmax</a:t>
            </a:r>
            <a:r>
              <a:rPr lang="zh-CN" altLang="en-US" dirty="0">
                <a:latin typeface="標楷體" panose="03000509000000000000" pitchFamily="65" charset="-120"/>
                <a:ea typeface="標楷體" panose="03000509000000000000" pitchFamily="65" charset="-120"/>
              </a:rPr>
              <a:t>會產生</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1000</a:t>
            </a:r>
            <a:r>
              <a:rPr lang="zh-CN" altLang="en-US" dirty="0">
                <a:latin typeface="標楷體" panose="03000509000000000000" pitchFamily="65" charset="-120"/>
                <a:ea typeface="標楷體" panose="03000509000000000000" pitchFamily="65" charset="-120"/>
              </a:rPr>
              <a:t>類標籤的分佈。</a:t>
            </a:r>
            <a:endParaRPr lang="en-US" altLang="zh-CN" dirty="0">
              <a:latin typeface="標楷體" panose="03000509000000000000" pitchFamily="65" charset="-120"/>
              <a:ea typeface="標楷體" panose="03000509000000000000" pitchFamily="65" charset="-120"/>
            </a:endParaRPr>
          </a:p>
          <a:p>
            <a:pPr>
              <a:lnSpc>
                <a:spcPct val="150000"/>
              </a:lnSpc>
            </a:pPr>
            <a:r>
              <a:rPr lang="zh-TW" altLang="en-US" dirty="0">
                <a:latin typeface="標楷體" panose="03000509000000000000" pitchFamily="65" charset="-120"/>
                <a:ea typeface="標楷體" panose="03000509000000000000" pitchFamily="65" charset="-120"/>
              </a:rPr>
              <a:t>第</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2</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4</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和</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5</a:t>
            </a:r>
            <a:r>
              <a:rPr lang="zh-TW" altLang="en-US" dirty="0">
                <a:latin typeface="標楷體" panose="03000509000000000000" pitchFamily="65" charset="-120"/>
                <a:ea typeface="標楷體" panose="03000509000000000000" pitchFamily="65" charset="-120"/>
              </a:rPr>
              <a:t>卷積層的核只與位於同一</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GPU</a:t>
            </a:r>
            <a:r>
              <a:rPr lang="zh-TW" altLang="en-US" dirty="0">
                <a:latin typeface="標楷體" panose="03000509000000000000" pitchFamily="65" charset="-120"/>
                <a:ea typeface="標楷體" panose="03000509000000000000" pitchFamily="65" charset="-120"/>
              </a:rPr>
              <a:t>上的前一層的核映射相連接。第</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3</a:t>
            </a:r>
            <a:r>
              <a:rPr lang="zh-TW" altLang="en-US" dirty="0">
                <a:latin typeface="標楷體" panose="03000509000000000000" pitchFamily="65" charset="-120"/>
                <a:ea typeface="標楷體" panose="03000509000000000000" pitchFamily="65" charset="-120"/>
              </a:rPr>
              <a:t>卷積層的核與第</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dirty="0">
                <a:latin typeface="標楷體" panose="03000509000000000000" pitchFamily="65" charset="-120"/>
                <a:ea typeface="標楷體" panose="03000509000000000000" pitchFamily="65" charset="-120"/>
              </a:rPr>
              <a:t>層的所有核映射相連。全連接層的神經元與前一層的所有神經元相連。第</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1</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2</a:t>
            </a:r>
            <a:r>
              <a:rPr lang="zh-TW" altLang="en-US" dirty="0">
                <a:latin typeface="標楷體" panose="03000509000000000000" pitchFamily="65" charset="-120"/>
                <a:ea typeface="標楷體" panose="03000509000000000000" pitchFamily="65" charset="-120"/>
              </a:rPr>
              <a:t>卷積層之後是響應歸一化層。</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3.4</a:t>
            </a:r>
            <a:r>
              <a:rPr lang="zh-TW" altLang="en-US" dirty="0">
                <a:latin typeface="標楷體" panose="03000509000000000000" pitchFamily="65" charset="-120"/>
                <a:ea typeface="標楷體" panose="03000509000000000000" pitchFamily="65" charset="-120"/>
              </a:rPr>
              <a:t>節描述的這種最大池化層在響應歸一化層和第</a:t>
            </a:r>
            <a:r>
              <a:rPr lang="en-US" altLang="zh-TW" dirty="0">
                <a:latin typeface="標楷體" panose="03000509000000000000" pitchFamily="65" charset="-120"/>
                <a:ea typeface="標楷體" panose="03000509000000000000" pitchFamily="65" charset="-120"/>
              </a:rPr>
              <a:t>5</a:t>
            </a:r>
            <a:r>
              <a:rPr lang="zh-TW" altLang="en-US" dirty="0">
                <a:latin typeface="標楷體" panose="03000509000000000000" pitchFamily="65" charset="-120"/>
                <a:ea typeface="標楷體" panose="03000509000000000000" pitchFamily="65" charset="-120"/>
              </a:rPr>
              <a:t>卷積層之後。</a:t>
            </a:r>
            <a:r>
              <a:rPr lang="en-US" altLang="zh-TW" dirty="0" err="1">
                <a:latin typeface="Times New Roman" panose="02020603050405020304" pitchFamily="18" charset="0"/>
                <a:ea typeface="標楷體" panose="03000509000000000000" pitchFamily="65" charset="-120"/>
                <a:cs typeface="Times New Roman" panose="02020603050405020304" pitchFamily="18" charset="0"/>
              </a:rPr>
              <a:t>ReLU</a:t>
            </a:r>
            <a:r>
              <a:rPr lang="zh-TW" altLang="en-US" dirty="0">
                <a:latin typeface="標楷體" panose="03000509000000000000" pitchFamily="65" charset="-120"/>
                <a:ea typeface="標楷體" panose="03000509000000000000" pitchFamily="65" charset="-120"/>
              </a:rPr>
              <a:t>非線性應用在每個卷積層和全連接層的輸出上。</a:t>
            </a:r>
            <a:endParaRPr lang="en-US" altLang="zh-CN"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698916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ltLang="zh-CN" dirty="0">
                <a:latin typeface="Times New Roman" panose="02020603050405020304" pitchFamily="18" charset="0"/>
                <a:cs typeface="Times New Roman" panose="02020603050405020304" pitchFamily="18" charset="0"/>
              </a:rPr>
              <a:t>4</a:t>
            </a:r>
            <a:r>
              <a:rPr lang="zh-CN" altLang="en-US" dirty="0">
                <a:latin typeface="Times New Roman" panose="02020603050405020304" pitchFamily="18" charset="0"/>
                <a:cs typeface="Times New Roman" panose="02020603050405020304" pitchFamily="18" charset="0"/>
              </a:rPr>
              <a:t>、</a:t>
            </a:r>
            <a:r>
              <a:rPr lang="zh-CN" altLang="en-US" dirty="0">
                <a:latin typeface="標楷體" panose="03000509000000000000" pitchFamily="65" charset="-120"/>
                <a:ea typeface="標楷體" panose="03000509000000000000" pitchFamily="65" charset="-120"/>
              </a:rPr>
              <a:t>減少過擬合</a:t>
            </a:r>
            <a:endParaRPr dirty="0">
              <a:latin typeface="標楷體" panose="03000509000000000000" pitchFamily="65" charset="-120"/>
              <a:ea typeface="標楷體" panose="03000509000000000000" pitchFamily="65" charset="-120"/>
            </a:endParaRPr>
          </a:p>
        </p:txBody>
      </p:sp>
      <p:sp>
        <p:nvSpPr>
          <p:cNvPr id="175" name="Google Shape;175;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635000" indent="-457200">
              <a:spcBef>
                <a:spcPts val="0"/>
              </a:spcBef>
              <a:buSzPts val="2800"/>
            </a:pPr>
            <a:r>
              <a:rPr lang="zh-CN" altLang="en-US" dirty="0">
                <a:latin typeface="標楷體" panose="03000509000000000000" pitchFamily="65" charset="-120"/>
                <a:ea typeface="標楷體" panose="03000509000000000000" pitchFamily="65" charset="-120"/>
              </a:rPr>
              <a:t>本文模型牽扯很多的參數，所以必須考慮過擬合問題。</a:t>
            </a:r>
            <a:endParaRPr dirty="0">
              <a:latin typeface="標楷體" panose="03000509000000000000" pitchFamily="65" charset="-120"/>
              <a:ea typeface="標楷體" panose="03000509000000000000" pitchFamily="65"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dirty="0">
                <a:latin typeface="Times New Roman" panose="02020603050405020304" pitchFamily="18" charset="0"/>
                <a:cs typeface="Times New Roman" panose="02020603050405020304" pitchFamily="18" charset="0"/>
              </a:rPr>
              <a:t>1、</a:t>
            </a:r>
            <a:r>
              <a:rPr lang="zh-CN" altLang="en-US" dirty="0">
                <a:latin typeface="DFKai-SB" panose="03000509000000000000" pitchFamily="65" charset="-120"/>
                <a:ea typeface="DFKai-SB" panose="03000509000000000000" pitchFamily="65" charset="-120"/>
              </a:rPr>
              <a:t>引言</a:t>
            </a:r>
            <a:endParaRPr dirty="0">
              <a:latin typeface="DFKai-SB" panose="03000509000000000000" pitchFamily="65" charset="-120"/>
              <a:ea typeface="DFKai-SB" panose="03000509000000000000" pitchFamily="65" charset="-120"/>
            </a:endParaRPr>
          </a:p>
        </p:txBody>
      </p:sp>
      <p:sp>
        <p:nvSpPr>
          <p:cNvPr id="91" name="Google Shape;91;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ts val="2800"/>
              <a:buChar char="•"/>
            </a:pPr>
            <a:r>
              <a:rPr lang="zh-CN" altLang="en-US" dirty="0">
                <a:latin typeface="DFKai-SB" panose="03000509000000000000" pitchFamily="65" charset="-120"/>
                <a:ea typeface="DFKai-SB" panose="03000509000000000000" pitchFamily="65" charset="-120"/>
              </a:rPr>
              <a:t>目前，機器學習方法在圖像識別領域獲得了充分的應用，但現在用於圖像識別研究的數據集都太小了</a:t>
            </a:r>
            <a:r>
              <a:rPr lang="en-US" altLang="zh-CN" dirty="0">
                <a:latin typeface="DFKai-SB" panose="03000509000000000000" pitchFamily="65" charset="-120"/>
                <a:ea typeface="DFKai-SB" panose="03000509000000000000" pitchFamily="65" charset="-120"/>
              </a:rPr>
              <a:t>(</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1</a:t>
            </a:r>
            <a:r>
              <a:rPr lang="zh-CN" altLang="en-US" dirty="0">
                <a:latin typeface="DFKai-SB" panose="03000509000000000000" pitchFamily="65" charset="-120"/>
                <a:ea typeface="DFKai-SB" panose="03000509000000000000" pitchFamily="65" charset="-120"/>
              </a:rPr>
              <a:t>萬量級</a:t>
            </a:r>
            <a:r>
              <a:rPr lang="en-US" altLang="zh-CN" dirty="0">
                <a:latin typeface="DFKai-SB" panose="03000509000000000000" pitchFamily="65" charset="-120"/>
                <a:ea typeface="DFKai-SB" panose="03000509000000000000" pitchFamily="65" charset="-120"/>
              </a:rPr>
              <a:t>)</a:t>
            </a:r>
            <a:r>
              <a:rPr lang="zh-CN" altLang="en-US" dirty="0">
                <a:latin typeface="DFKai-SB" panose="03000509000000000000" pitchFamily="65" charset="-120"/>
                <a:ea typeface="DFKai-SB" panose="03000509000000000000" pitchFamily="65" charset="-120"/>
              </a:rPr>
              <a:t>，比如：</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NORB</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Calthech-101/256</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CIFAR-10/100</a:t>
            </a:r>
            <a:r>
              <a:rPr lang="en-US" altLang="zh-CN" dirty="0">
                <a:latin typeface="DFKai-SB" panose="03000509000000000000" pitchFamily="65" charset="-120"/>
                <a:ea typeface="DFKai-SB" panose="03000509000000000000" pitchFamily="65" charset="-120"/>
              </a:rPr>
              <a:t>.</a:t>
            </a:r>
            <a:r>
              <a:rPr lang="zh-CN" altLang="en-US" dirty="0">
                <a:latin typeface="DFKai-SB" panose="03000509000000000000" pitchFamily="65" charset="-120"/>
                <a:ea typeface="DFKai-SB" panose="03000509000000000000" pitchFamily="65" charset="-120"/>
              </a:rPr>
              <a:t>在這種小數據下，一下簡單的模型加數據就能取得相當好的效果，例如在</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MNIST</a:t>
            </a:r>
            <a:r>
              <a:rPr lang="zh-CN" altLang="en-US" dirty="0">
                <a:latin typeface="DFKai-SB" panose="03000509000000000000" pitchFamily="65" charset="-120"/>
                <a:ea typeface="DFKai-SB" panose="03000509000000000000" pitchFamily="65" charset="-120"/>
              </a:rPr>
              <a:t>數據集下的識別誤差率已經達到人類水平。</a:t>
            </a:r>
            <a:endParaRPr lang="en-US" altLang="zh-CN" dirty="0">
              <a:latin typeface="DFKai-SB" panose="03000509000000000000" pitchFamily="65" charset="-120"/>
              <a:ea typeface="DFKai-SB" panose="03000509000000000000" pitchFamily="65" charset="-120"/>
            </a:endParaRPr>
          </a:p>
          <a:p>
            <a:pPr marL="228600" lvl="0" indent="-228600" algn="l" rtl="0">
              <a:lnSpc>
                <a:spcPct val="150000"/>
              </a:lnSpc>
              <a:spcBef>
                <a:spcPts val="0"/>
              </a:spcBef>
              <a:spcAft>
                <a:spcPts val="0"/>
              </a:spcAft>
              <a:buClr>
                <a:schemeClr val="dk1"/>
              </a:buClr>
              <a:buSzPts val="2800"/>
              <a:buChar char="•"/>
            </a:pPr>
            <a:r>
              <a:rPr lang="zh-CN" altLang="en-US" dirty="0">
                <a:latin typeface="DFKai-SB" panose="03000509000000000000" pitchFamily="65" charset="-120"/>
                <a:ea typeface="DFKai-SB" panose="03000509000000000000" pitchFamily="65" charset="-120"/>
              </a:rPr>
              <a:t>現實中的識別問題不是這麼容易的，需要用更大的數據集才能證明模型的有效性。人們已經意識到小數據集的缺點，更大的數據集有</a:t>
            </a:r>
            <a:r>
              <a:rPr lang="en-US" altLang="zh-CN" dirty="0" err="1">
                <a:latin typeface="Times New Roman" panose="02020603050405020304" pitchFamily="18" charset="0"/>
                <a:ea typeface="DFKai-SB" panose="03000509000000000000" pitchFamily="65" charset="-120"/>
                <a:cs typeface="Times New Roman" panose="02020603050405020304" pitchFamily="18" charset="0"/>
              </a:rPr>
              <a:t>LableMe</a:t>
            </a:r>
            <a:r>
              <a:rPr lang="en-US" altLang="zh-CN" dirty="0">
                <a:latin typeface="DFKai-SB" panose="03000509000000000000" pitchFamily="65" charset="-120"/>
                <a:ea typeface="DFKai-SB" panose="03000509000000000000" pitchFamily="65" charset="-120"/>
              </a:rPr>
              <a:t>(10</a:t>
            </a:r>
            <a:r>
              <a:rPr lang="zh-CN" altLang="en-US" dirty="0">
                <a:latin typeface="DFKai-SB" panose="03000509000000000000" pitchFamily="65" charset="-120"/>
                <a:ea typeface="DFKai-SB" panose="03000509000000000000" pitchFamily="65" charset="-120"/>
              </a:rPr>
              <a:t>萬張圖片</a:t>
            </a:r>
            <a:r>
              <a:rPr lang="en-US" altLang="zh-CN" dirty="0">
                <a:latin typeface="DFKai-SB" panose="03000509000000000000" pitchFamily="65" charset="-120"/>
                <a:ea typeface="DFKai-SB" panose="03000509000000000000" pitchFamily="65" charset="-120"/>
              </a:rPr>
              <a:t>)</a:t>
            </a:r>
            <a:r>
              <a:rPr lang="zh-CN" altLang="en-US" dirty="0">
                <a:latin typeface="DFKai-SB" panose="03000509000000000000" pitchFamily="65" charset="-120"/>
                <a:ea typeface="DFKai-SB" panose="03000509000000000000" pitchFamily="65" charset="-120"/>
              </a:rPr>
              <a:t>、</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ImageNet</a:t>
            </a:r>
            <a:r>
              <a:rPr lang="en-US" altLang="zh-CN" dirty="0">
                <a:latin typeface="DFKai-SB" panose="03000509000000000000" pitchFamily="65" charset="-120"/>
                <a:ea typeface="DFKai-SB" panose="03000509000000000000" pitchFamily="65" charset="-120"/>
              </a:rPr>
              <a:t>(</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1500</a:t>
            </a:r>
            <a:r>
              <a:rPr lang="zh-CN" altLang="en-US" dirty="0">
                <a:latin typeface="DFKai-SB" panose="03000509000000000000" pitchFamily="65" charset="-120"/>
                <a:ea typeface="DFKai-SB" panose="03000509000000000000" pitchFamily="65" charset="-120"/>
              </a:rPr>
              <a:t>萬張圖片，超過</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2200</a:t>
            </a:r>
            <a:r>
              <a:rPr lang="zh-CN" altLang="en-US" dirty="0">
                <a:latin typeface="DFKai-SB" panose="03000509000000000000" pitchFamily="65" charset="-120"/>
                <a:ea typeface="DFKai-SB" panose="03000509000000000000" pitchFamily="65" charset="-120"/>
              </a:rPr>
              <a:t>個類別</a:t>
            </a:r>
            <a:r>
              <a:rPr lang="en-US" altLang="zh-CN" dirty="0">
                <a:latin typeface="DFKai-SB" panose="03000509000000000000" pitchFamily="65" charset="-120"/>
                <a:ea typeface="DFKai-SB" panose="03000509000000000000" pitchFamily="65" charset="-120"/>
              </a:rPr>
              <a:t>)</a:t>
            </a:r>
            <a:r>
              <a:rPr lang="zh-CN" altLang="en-US" dirty="0">
                <a:latin typeface="DFKai-SB" panose="03000509000000000000" pitchFamily="65" charset="-120"/>
                <a:ea typeface="DFKai-SB" panose="03000509000000000000" pitchFamily="65" charset="-120"/>
              </a:rPr>
              <a:t>。</a:t>
            </a:r>
            <a:endParaRPr dirty="0">
              <a:latin typeface="DFKai-SB" panose="03000509000000000000" pitchFamily="65" charset="-120"/>
              <a:ea typeface="DFKai-SB" panose="03000509000000000000" pitchFamily="65" charset="-12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ltLang="zh-CN" dirty="0">
                <a:latin typeface="Times New Roman" panose="02020603050405020304" pitchFamily="18" charset="0"/>
                <a:cs typeface="Times New Roman" panose="02020603050405020304" pitchFamily="18" charset="0"/>
              </a:rPr>
              <a:t>4.1</a:t>
            </a:r>
            <a:r>
              <a:rPr lang="zh-CN" altLang="en-US" dirty="0">
                <a:latin typeface="Times New Roman" panose="02020603050405020304" pitchFamily="18" charset="0"/>
                <a:cs typeface="Times New Roman" panose="02020603050405020304" pitchFamily="18" charset="0"/>
              </a:rPr>
              <a:t>、</a:t>
            </a:r>
            <a:r>
              <a:rPr lang="zh-CN" altLang="en-US" dirty="0">
                <a:latin typeface="標楷體" panose="03000509000000000000" pitchFamily="65" charset="-120"/>
                <a:ea typeface="標楷體" panose="03000509000000000000" pitchFamily="65" charset="-120"/>
              </a:rPr>
              <a:t>數據增強</a:t>
            </a:r>
            <a:endParaRPr dirty="0">
              <a:latin typeface="標楷體" panose="03000509000000000000" pitchFamily="65" charset="-120"/>
              <a:ea typeface="標楷體" panose="03000509000000000000" pitchFamily="65" charset="-120"/>
            </a:endParaRPr>
          </a:p>
        </p:txBody>
      </p:sp>
      <p:sp>
        <p:nvSpPr>
          <p:cNvPr id="181" name="Google Shape;181;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635000" indent="-457200">
              <a:lnSpc>
                <a:spcPct val="150000"/>
              </a:lnSpc>
              <a:spcBef>
                <a:spcPts val="0"/>
              </a:spcBef>
              <a:buSzPts val="2800"/>
            </a:pPr>
            <a:r>
              <a:rPr lang="zh-CN" altLang="en-US" dirty="0">
                <a:latin typeface="標楷體" panose="03000509000000000000" pitchFamily="65" charset="-120"/>
                <a:ea typeface="標楷體" panose="03000509000000000000" pitchFamily="65" charset="-120"/>
              </a:rPr>
              <a:t>最常用最簡單的減少過擬合的方法就是死數據增強。本文使用兩種簡單的數據增強方式，使增強後的數據無需保存在硬盤中，可以直接使用。</a:t>
            </a:r>
            <a:endParaRPr lang="en-US" altLang="zh-CN" dirty="0">
              <a:latin typeface="標楷體" panose="03000509000000000000" pitchFamily="65" charset="-120"/>
              <a:ea typeface="標楷體" panose="03000509000000000000" pitchFamily="65" charset="-120"/>
            </a:endParaRPr>
          </a:p>
          <a:p>
            <a:pPr marL="1149350" lvl="1" indent="-514350">
              <a:lnSpc>
                <a:spcPct val="150000"/>
              </a:lnSpc>
              <a:spcBef>
                <a:spcPts val="0"/>
              </a:spcBef>
              <a:buSzPts val="2800"/>
              <a:buFont typeface="+mj-lt"/>
              <a:buAutoNum type="arabicPeriod"/>
            </a:pPr>
            <a:r>
              <a:rPr lang="zh-CN" altLang="en-US" dirty="0">
                <a:latin typeface="標楷體" panose="03000509000000000000" pitchFamily="65" charset="-120"/>
                <a:ea typeface="標楷體" panose="03000509000000000000" pitchFamily="65" charset="-120"/>
              </a:rPr>
              <a:t>原圖像是</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256×256</a:t>
            </a:r>
            <a:r>
              <a:rPr lang="zh-CN" altLang="en-US" dirty="0">
                <a:latin typeface="標楷體" panose="03000509000000000000" pitchFamily="65" charset="-120"/>
                <a:ea typeface="標楷體" panose="03000509000000000000" pitchFamily="65" charset="-120"/>
              </a:rPr>
              <a:t>，從中抽取</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224×224</a:t>
            </a:r>
            <a:r>
              <a:rPr lang="zh-CN" altLang="en-US" dirty="0">
                <a:latin typeface="標楷體" panose="03000509000000000000" pitchFamily="65" charset="-120"/>
                <a:ea typeface="標楷體" panose="03000509000000000000" pitchFamily="65" charset="-120"/>
              </a:rPr>
              <a:t>的部分，如此一張圖片產生</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32×32=1024</a:t>
            </a:r>
            <a:r>
              <a:rPr lang="zh-CN" altLang="en-US" dirty="0">
                <a:latin typeface="標楷體" panose="03000509000000000000" pitchFamily="65" charset="-120"/>
                <a:ea typeface="標楷體" panose="03000509000000000000" pitchFamily="65" charset="-120"/>
              </a:rPr>
              <a:t>張圖片。然後進行水平翻轉變換，一張圖片總計產生</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2048</a:t>
            </a:r>
            <a:r>
              <a:rPr lang="zh-CN" altLang="en-US" dirty="0">
                <a:latin typeface="標楷體" panose="03000509000000000000" pitchFamily="65" charset="-120"/>
                <a:ea typeface="標楷體" panose="03000509000000000000" pitchFamily="65" charset="-120"/>
              </a:rPr>
              <a:t>張圖片。訓練時用</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2048</a:t>
            </a:r>
            <a:r>
              <a:rPr lang="zh-CN" altLang="en-US" dirty="0">
                <a:latin typeface="標楷體" panose="03000509000000000000" pitchFamily="65" charset="-120"/>
                <a:ea typeface="標楷體" panose="03000509000000000000" pitchFamily="65" charset="-120"/>
              </a:rPr>
              <a:t>倍的圖片。在測試是只取</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10</a:t>
            </a:r>
            <a:r>
              <a:rPr lang="zh-CN" altLang="en-US" dirty="0">
                <a:latin typeface="標楷體" panose="03000509000000000000" pitchFamily="65" charset="-120"/>
                <a:ea typeface="標楷體" panose="03000509000000000000" pitchFamily="65" charset="-120"/>
              </a:rPr>
              <a:t>張圖片，總是去預測的平均值。</a:t>
            </a:r>
            <a:endParaRPr lang="en-US" altLang="zh-CN" dirty="0">
              <a:latin typeface="標楷體" panose="03000509000000000000" pitchFamily="65" charset="-120"/>
              <a:ea typeface="標楷體" panose="03000509000000000000" pitchFamily="65" charset="-120"/>
            </a:endParaRPr>
          </a:p>
          <a:p>
            <a:pPr marL="1149350" lvl="1" indent="-514350">
              <a:lnSpc>
                <a:spcPct val="150000"/>
              </a:lnSpc>
              <a:spcBef>
                <a:spcPts val="0"/>
              </a:spcBef>
              <a:buSzPts val="2800"/>
              <a:buFont typeface="+mj-lt"/>
              <a:buAutoNum type="arabicPeriod"/>
            </a:pPr>
            <a:r>
              <a:rPr lang="zh-CN" altLang="en-US" dirty="0">
                <a:latin typeface="標楷體" panose="03000509000000000000" pitchFamily="65" charset="-120"/>
                <a:ea typeface="標楷體" panose="03000509000000000000" pitchFamily="65" charset="-120"/>
              </a:rPr>
              <a:t>對</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RGB</a:t>
            </a:r>
            <a:r>
              <a:rPr lang="zh-CN" altLang="en-US" dirty="0">
                <a:latin typeface="標楷體" panose="03000509000000000000" pitchFamily="65" charset="-120"/>
                <a:ea typeface="標楷體" panose="03000509000000000000" pitchFamily="65" charset="-120"/>
              </a:rPr>
              <a:t>通道做</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PCA</a:t>
            </a:r>
            <a:r>
              <a:rPr lang="zh-CN" altLang="en-US" dirty="0">
                <a:latin typeface="標楷體" panose="03000509000000000000" pitchFamily="65" charset="-120"/>
                <a:ea typeface="標楷體" panose="03000509000000000000" pitchFamily="65" charset="-120"/>
              </a:rPr>
              <a:t>。</a:t>
            </a:r>
            <a:endParaRPr dirty="0">
              <a:latin typeface="標楷體" panose="03000509000000000000" pitchFamily="65" charset="-120"/>
              <a:ea typeface="標楷體" panose="03000509000000000000" pitchFamily="65" charset="-12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ltLang="zh-CN" dirty="0">
                <a:latin typeface="Times New Roman" panose="02020603050405020304" pitchFamily="18" charset="0"/>
                <a:cs typeface="Times New Roman" panose="02020603050405020304" pitchFamily="18" charset="0"/>
              </a:rPr>
              <a:t>4.2</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Dropout</a:t>
            </a:r>
            <a:endParaRPr dirty="0">
              <a:latin typeface="Times New Roman" panose="02020603050405020304" pitchFamily="18" charset="0"/>
              <a:cs typeface="Times New Roman" panose="02020603050405020304" pitchFamily="18" charset="0"/>
            </a:endParaRPr>
          </a:p>
        </p:txBody>
      </p:sp>
      <p:sp>
        <p:nvSpPr>
          <p:cNvPr id="187" name="Google Shape;187;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635000" indent="-457200">
              <a:lnSpc>
                <a:spcPct val="150000"/>
              </a:lnSpc>
              <a:spcBef>
                <a:spcPts val="0"/>
              </a:spcBef>
              <a:buSzPts val="2800"/>
            </a:pPr>
            <a:r>
              <a:rPr lang="zh-CN" altLang="en-US" dirty="0">
                <a:latin typeface="標楷體" panose="03000509000000000000" pitchFamily="65" charset="-120"/>
                <a:ea typeface="標楷體" panose="03000509000000000000" pitchFamily="65" charset="-120"/>
              </a:rPr>
              <a:t>模型集成在降低過擬合方面取得巨大成功，但是訓練多個大規模的神經網絡模型用於集成需要耗費太多算力。</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Dropout</a:t>
            </a:r>
            <a:r>
              <a:rPr lang="zh-CN" altLang="en-US" dirty="0">
                <a:latin typeface="標楷體" panose="03000509000000000000" pitchFamily="65" charset="-120"/>
                <a:ea typeface="標楷體" panose="03000509000000000000" pitchFamily="65" charset="-120"/>
              </a:rPr>
              <a:t>是專門為神經網絡設計的集成方法。</a:t>
            </a:r>
            <a:endParaRPr lang="en-US" altLang="zh-CN" dirty="0">
              <a:latin typeface="標楷體" panose="03000509000000000000" pitchFamily="65" charset="-120"/>
              <a:ea typeface="標楷體" panose="03000509000000000000" pitchFamily="65" charset="-120"/>
            </a:endParaRPr>
          </a:p>
          <a:p>
            <a:pPr marL="635000" indent="-457200">
              <a:lnSpc>
                <a:spcPct val="150000"/>
              </a:lnSpc>
              <a:spcBef>
                <a:spcPts val="0"/>
              </a:spcBef>
              <a:buSzPts val="2800"/>
            </a:pPr>
            <a:r>
              <a:rPr lang="en-US" altLang="zh-CN" dirty="0">
                <a:latin typeface="Times New Roman" panose="02020603050405020304" pitchFamily="18" charset="0"/>
                <a:ea typeface="標楷體" panose="03000509000000000000" pitchFamily="65" charset="-120"/>
                <a:cs typeface="Times New Roman" panose="02020603050405020304" pitchFamily="18" charset="0"/>
              </a:rPr>
              <a:t>Dropout</a:t>
            </a:r>
            <a:r>
              <a:rPr lang="zh-CN" altLang="en-US" dirty="0">
                <a:latin typeface="標楷體" panose="03000509000000000000" pitchFamily="65" charset="-120"/>
                <a:ea typeface="標楷體" panose="03000509000000000000" pitchFamily="65" charset="-120"/>
              </a:rPr>
              <a:t>需要一個概率參數，如</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0.5</a:t>
            </a:r>
            <a:r>
              <a:rPr lang="zh-CN" altLang="en-US" dirty="0">
                <a:latin typeface="標楷體" panose="03000509000000000000" pitchFamily="65" charset="-120"/>
                <a:ea typeface="標楷體" panose="03000509000000000000" pitchFamily="65" charset="-120"/>
              </a:rPr>
              <a:t>。在訓練時，</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Dropout</a:t>
            </a:r>
            <a:r>
              <a:rPr lang="zh-CN" altLang="en-US" dirty="0">
                <a:latin typeface="標楷體" panose="03000509000000000000" pitchFamily="65" charset="-120"/>
                <a:ea typeface="標楷體" panose="03000509000000000000" pitchFamily="65" charset="-120"/>
              </a:rPr>
              <a:t>層會隨機選擇</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50%</a:t>
            </a:r>
            <a:r>
              <a:rPr lang="zh-CN" altLang="en-US" dirty="0">
                <a:latin typeface="標楷體" panose="03000509000000000000" pitchFamily="65" charset="-120"/>
                <a:ea typeface="標楷體" panose="03000509000000000000" pitchFamily="65" charset="-120"/>
              </a:rPr>
              <a:t>個神經元節點輸出（如果將每個神經元節點作為一個字模型，</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dropout</a:t>
            </a:r>
            <a:r>
              <a:rPr lang="zh-CN" altLang="en-US" dirty="0">
                <a:latin typeface="標楷體" panose="03000509000000000000" pitchFamily="65" charset="-120"/>
                <a:ea typeface="標楷體" panose="03000509000000000000" pitchFamily="65" charset="-120"/>
              </a:rPr>
              <a:t>層相當於隨機</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50%</a:t>
            </a:r>
            <a:r>
              <a:rPr lang="zh-CN" altLang="en-US" dirty="0">
                <a:latin typeface="標楷體" panose="03000509000000000000" pitchFamily="65" charset="-120"/>
                <a:ea typeface="標楷體" panose="03000509000000000000" pitchFamily="65" charset="-120"/>
              </a:rPr>
              <a:t>個字模型進行集成），使模型的輸出不過分依賴於特定的節點。測試時，所有神經元節點的輸出都要乘以</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0.5</a:t>
            </a:r>
            <a:r>
              <a:rPr lang="zh-CN" altLang="en-US" dirty="0">
                <a:latin typeface="標楷體" panose="03000509000000000000" pitchFamily="65" charset="-120"/>
                <a:ea typeface="標楷體" panose="03000509000000000000" pitchFamily="65" charset="-120"/>
              </a:rPr>
              <a:t>。</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Dropout</a:t>
            </a:r>
            <a:r>
              <a:rPr lang="zh-CN" altLang="en-US" dirty="0">
                <a:latin typeface="標楷體" panose="03000509000000000000" pitchFamily="65" charset="-120"/>
                <a:ea typeface="標楷體" panose="03000509000000000000" pitchFamily="65" charset="-120"/>
              </a:rPr>
              <a:t>層大大提高了網絡的抗過擬合能力。</a:t>
            </a:r>
            <a:endParaRPr dirty="0">
              <a:latin typeface="標楷體" panose="03000509000000000000" pitchFamily="65" charset="-120"/>
              <a:ea typeface="標楷體" panose="03000509000000000000" pitchFamily="65" charset="-12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ltLang="zh-CN" dirty="0">
                <a:latin typeface="Times New Roman" panose="02020603050405020304" pitchFamily="18" charset="0"/>
                <a:cs typeface="Times New Roman" panose="02020603050405020304" pitchFamily="18" charset="0"/>
              </a:rPr>
              <a:t>5</a:t>
            </a:r>
            <a:r>
              <a:rPr lang="zh-CN" altLang="en-US" dirty="0">
                <a:latin typeface="Times New Roman" panose="02020603050405020304" pitchFamily="18" charset="0"/>
                <a:cs typeface="Times New Roman" panose="02020603050405020304" pitchFamily="18" charset="0"/>
              </a:rPr>
              <a:t>、</a:t>
            </a:r>
            <a:r>
              <a:rPr lang="zh-CN" altLang="en-US" dirty="0">
                <a:latin typeface="標楷體" panose="03000509000000000000" pitchFamily="65" charset="-120"/>
                <a:ea typeface="標楷體" panose="03000509000000000000" pitchFamily="65" charset="-120"/>
              </a:rPr>
              <a:t>訓練細節</a:t>
            </a:r>
            <a:endParaRPr dirty="0">
              <a:latin typeface="標楷體" panose="03000509000000000000" pitchFamily="65" charset="-120"/>
              <a:ea typeface="標楷體" panose="03000509000000000000" pitchFamily="65" charset="-120"/>
            </a:endParaRPr>
          </a:p>
        </p:txBody>
      </p:sp>
      <mc:AlternateContent xmlns:mc="http://schemas.openxmlformats.org/markup-compatibility/2006" xmlns:a14="http://schemas.microsoft.com/office/drawing/2010/main">
        <mc:Choice Requires="a14">
          <p:sp>
            <p:nvSpPr>
              <p:cNvPr id="193" name="Google Shape;193;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635000" indent="-457200">
                  <a:spcBef>
                    <a:spcPts val="0"/>
                  </a:spcBef>
                  <a:buSzPts val="2800"/>
                </a:pPr>
                <a:r>
                  <a:rPr lang="zh-CN" altLang="en-US" dirty="0">
                    <a:latin typeface="標楷體" panose="03000509000000000000" pitchFamily="65" charset="-120"/>
                    <a:ea typeface="標楷體" panose="03000509000000000000" pitchFamily="65" charset="-120"/>
                  </a:rPr>
                  <a:t>優化器</a:t>
                </a:r>
                <a:endParaRPr lang="en-US" altLang="zh-CN" dirty="0">
                  <a:latin typeface="標楷體" panose="03000509000000000000" pitchFamily="65" charset="-120"/>
                  <a:ea typeface="標楷體" panose="03000509000000000000" pitchFamily="65" charset="-120"/>
                </a:endParaRPr>
              </a:p>
              <a:p>
                <a:pPr marL="635000" lvl="1" indent="457200">
                  <a:lnSpc>
                    <a:spcPct val="150000"/>
                  </a:lnSpc>
                  <a:spcBef>
                    <a:spcPts val="0"/>
                  </a:spcBef>
                  <a:buSzPts val="2800"/>
                  <a:buNone/>
                </a:pPr>
                <a:r>
                  <a:rPr lang="zh-CN" altLang="en-US" dirty="0">
                    <a:latin typeface="標楷體" panose="03000509000000000000" pitchFamily="65" charset="-120"/>
                    <a:ea typeface="標楷體" panose="03000509000000000000" pitchFamily="65" charset="-120"/>
                  </a:rPr>
                  <a:t>優化器使用的是</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隨機</a:t>
                </a:r>
                <a:r>
                  <a:rPr lang="zh-CN" altLang="en-US" dirty="0">
                    <a:latin typeface="標楷體" panose="03000509000000000000" pitchFamily="65" charset="-120"/>
                    <a:ea typeface="標楷體" panose="03000509000000000000" pitchFamily="65" charset="-120"/>
                  </a:rPr>
                  <a:t>梯度下降，權重參數</a:t>
                </a:r>
                <a14:m>
                  <m:oMath xmlns:m="http://schemas.openxmlformats.org/officeDocument/2006/math">
                    <m:r>
                      <a:rPr lang="en-US" altLang="zh-CN" b="0" i="1" smtClean="0">
                        <a:latin typeface="Cambria Math" panose="02040503050406030204" pitchFamily="18" charset="0"/>
                        <a:ea typeface="標楷體" panose="03000509000000000000" pitchFamily="65" charset="-120"/>
                      </a:rPr>
                      <m:t>𝑣</m:t>
                    </m:r>
                  </m:oMath>
                </a14:m>
                <a:r>
                  <a:rPr lang="zh-CN" altLang="en-US" dirty="0">
                    <a:latin typeface="標楷體" panose="03000509000000000000" pitchFamily="65" charset="-120"/>
                    <a:ea typeface="標楷體" panose="03000509000000000000" pitchFamily="65" charset="-120"/>
                  </a:rPr>
                  <a:t>是</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0.9</a:t>
                </a:r>
                <a:r>
                  <a:rPr lang="zh-CN" altLang="en-US" dirty="0">
                    <a:latin typeface="標楷體" panose="03000509000000000000" pitchFamily="65" charset="-120"/>
                    <a:ea typeface="標楷體" panose="03000509000000000000" pitchFamily="65" charset="-120"/>
                  </a:rPr>
                  <a:t>，此外又為</a:t>
                </a:r>
                <a14:m>
                  <m:oMath xmlns:m="http://schemas.openxmlformats.org/officeDocument/2006/math">
                    <m:r>
                      <a:rPr lang="en-US" altLang="zh-CN" b="0" i="1" smtClean="0">
                        <a:latin typeface="Cambria Math" panose="02040503050406030204" pitchFamily="18" charset="0"/>
                        <a:ea typeface="標楷體" panose="03000509000000000000" pitchFamily="65" charset="-120"/>
                      </a:rPr>
                      <m:t>𝑤</m:t>
                    </m:r>
                  </m:oMath>
                </a14:m>
                <a:r>
                  <a:rPr lang="zh-CN" altLang="en-US" dirty="0">
                    <a:latin typeface="標楷體" panose="03000509000000000000" pitchFamily="65" charset="-120"/>
                    <a:ea typeface="標楷體" panose="03000509000000000000" pitchFamily="65" charset="-120"/>
                  </a:rPr>
                  <a:t>更新加入了一個大小為</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0.0005</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權重衰減</a:t>
                </a:r>
                <a:r>
                  <a:rPr lang="zh-CN" altLang="en-US" dirty="0">
                    <a:latin typeface="標楷體" panose="03000509000000000000" pitchFamily="65" charset="-120"/>
                    <a:ea typeface="標楷體" panose="03000509000000000000" pitchFamily="65" charset="-120"/>
                  </a:rPr>
                  <a:t>因子</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decay factor</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）用以減少模型的訓練誤差</a:t>
                </a:r>
                <a:r>
                  <a:rPr lang="zh-CN" altLang="en-US" dirty="0">
                    <a:latin typeface="標楷體" panose="03000509000000000000" pitchFamily="65" charset="-120"/>
                    <a:ea typeface="標楷體" panose="03000509000000000000" pitchFamily="65" charset="-120"/>
                  </a:rPr>
                  <a:t>。</a:t>
                </a:r>
                <a:endParaRPr dirty="0">
                  <a:latin typeface="標楷體" panose="03000509000000000000" pitchFamily="65" charset="-120"/>
                  <a:ea typeface="標楷體" panose="03000509000000000000" pitchFamily="65" charset="-120"/>
                </a:endParaRPr>
              </a:p>
            </p:txBody>
          </p:sp>
        </mc:Choice>
        <mc:Fallback xmlns="">
          <p:sp>
            <p:nvSpPr>
              <p:cNvPr id="193" name="Google Shape;193;p19"/>
              <p:cNvSpPr txBox="1">
                <a:spLocks noGrp="1" noRot="1" noChangeAspect="1" noMove="1" noResize="1" noEditPoints="1" noAdjustHandles="1" noChangeArrowheads="1" noChangeShapeType="1" noTextEdit="1"/>
              </p:cNvSpPr>
              <p:nvPr>
                <p:ph type="body" idx="1"/>
              </p:nvPr>
            </p:nvSpPr>
            <p:spPr>
              <a:xfrm>
                <a:off x="838200" y="1825625"/>
                <a:ext cx="10515600" cy="4351338"/>
              </a:xfrm>
              <a:prstGeom prst="rect">
                <a:avLst/>
              </a:prstGeom>
              <a:blipFill>
                <a:blip r:embed="rId3"/>
                <a:stretch>
                  <a:fillRect t="-2381" r="-406"/>
                </a:stretch>
              </a:blipFill>
              <a:ln>
                <a:noFill/>
              </a:ln>
            </p:spPr>
            <p:txBody>
              <a:bodyPr/>
              <a:lstStyle/>
              <a:p>
                <a:r>
                  <a:rPr lang="zh-CN" altLang="en-US">
                    <a:noFill/>
                  </a:rPr>
                  <a:t> </a:t>
                </a:r>
              </a:p>
            </p:txBody>
          </p:sp>
        </mc:Fallback>
      </mc:AlternateContent>
      <p:pic>
        <p:nvPicPr>
          <p:cNvPr id="2" name="图片 1">
            <a:extLst>
              <a:ext uri="{FF2B5EF4-FFF2-40B4-BE49-F238E27FC236}">
                <a16:creationId xmlns:a16="http://schemas.microsoft.com/office/drawing/2014/main" id="{6764A708-A3B7-46B7-8753-200780AEC451}"/>
              </a:ext>
            </a:extLst>
          </p:cNvPr>
          <p:cNvPicPr>
            <a:picLocks noChangeAspect="1"/>
          </p:cNvPicPr>
          <p:nvPr/>
        </p:nvPicPr>
        <p:blipFill>
          <a:blip r:embed="rId4"/>
          <a:stretch>
            <a:fillRect/>
          </a:stretch>
        </p:blipFill>
        <p:spPr>
          <a:xfrm>
            <a:off x="2868317" y="3794760"/>
            <a:ext cx="6455365" cy="1209502"/>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endParaRPr/>
          </a:p>
        </p:txBody>
      </p:sp>
      <mc:AlternateContent xmlns:mc="http://schemas.openxmlformats.org/markup-compatibility/2006" xmlns:a14="http://schemas.microsoft.com/office/drawing/2010/main">
        <mc:Choice Requires="a14">
          <p:sp>
            <p:nvSpPr>
              <p:cNvPr id="199" name="Google Shape;199;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635000" indent="-457200">
                  <a:spcBef>
                    <a:spcPts val="0"/>
                  </a:spcBef>
                  <a:buSzPts val="2800"/>
                </a:pPr>
                <a:r>
                  <a:rPr lang="zh-CN" altLang="en-US" dirty="0">
                    <a:latin typeface="標楷體" panose="03000509000000000000" pitchFamily="65" charset="-120"/>
                    <a:ea typeface="標楷體" panose="03000509000000000000" pitchFamily="65" charset="-120"/>
                  </a:rPr>
                  <a:t>權重初始化</a:t>
                </a:r>
                <a:endParaRPr lang="en-US" altLang="zh-CN" dirty="0">
                  <a:latin typeface="標楷體" panose="03000509000000000000" pitchFamily="65" charset="-120"/>
                  <a:ea typeface="標楷體" panose="03000509000000000000" pitchFamily="65" charset="-120"/>
                </a:endParaRPr>
              </a:p>
              <a:p>
                <a:pPr marL="635000" lvl="1" indent="457200">
                  <a:lnSpc>
                    <a:spcPct val="150000"/>
                  </a:lnSpc>
                  <a:spcBef>
                    <a:spcPts val="0"/>
                  </a:spcBef>
                  <a:buSzPts val="2800"/>
                  <a:buNone/>
                </a:pPr>
                <a14:m>
                  <m:oMath xmlns:m="http://schemas.openxmlformats.org/officeDocument/2006/math">
                    <m:r>
                      <a:rPr lang="en-US" altLang="zh-CN" b="0" i="1" smtClean="0">
                        <a:latin typeface="Cambria Math" panose="02040503050406030204" pitchFamily="18" charset="0"/>
                      </a:rPr>
                      <m:t>𝑤</m:t>
                    </m:r>
                  </m:oMath>
                </a14:m>
                <a:r>
                  <a:rPr lang="zh-CN" altLang="en-US" dirty="0">
                    <a:latin typeface="標楷體" panose="03000509000000000000" pitchFamily="65" charset="-120"/>
                    <a:ea typeface="標楷體" panose="03000509000000000000" pitchFamily="65" charset="-120"/>
                  </a:rPr>
                  <a:t>是均值為</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0</a:t>
                </a:r>
                <a:r>
                  <a:rPr lang="zh-CN" altLang="en-US" dirty="0">
                    <a:latin typeface="標楷體" panose="03000509000000000000" pitchFamily="65" charset="-120"/>
                    <a:ea typeface="標楷體" panose="03000509000000000000" pitchFamily="65" charset="-120"/>
                  </a:rPr>
                  <a:t>，標準差為</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0.01</a:t>
                </a:r>
                <a:r>
                  <a:rPr lang="zh-CN" altLang="en-US" dirty="0">
                    <a:latin typeface="標楷體" panose="03000509000000000000" pitchFamily="65" charset="-120"/>
                    <a:ea typeface="標楷體" panose="03000509000000000000" pitchFamily="65" charset="-120"/>
                  </a:rPr>
                  <a:t>的高斯初始化；</a:t>
                </a:r>
                <a14:m>
                  <m:oMath xmlns:m="http://schemas.openxmlformats.org/officeDocument/2006/math">
                    <m:r>
                      <a:rPr lang="en-US" altLang="zh-CN" b="0" i="1" smtClean="0">
                        <a:latin typeface="Cambria Math" panose="02040503050406030204" pitchFamily="18" charset="0"/>
                      </a:rPr>
                      <m:t>𝑏</m:t>
                    </m:r>
                  </m:oMath>
                </a14:m>
                <a:r>
                  <a:rPr lang="zh-CN" altLang="en-US" dirty="0">
                    <a:latin typeface="標楷體" panose="03000509000000000000" pitchFamily="65" charset="-120"/>
                    <a:ea typeface="標楷體" panose="03000509000000000000" pitchFamily="65" charset="-120"/>
                  </a:rPr>
                  <a:t>在第</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2</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4</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5</a:t>
                </a:r>
                <a:r>
                  <a:rPr lang="zh-CN" altLang="en-US" dirty="0">
                    <a:latin typeface="標楷體" panose="03000509000000000000" pitchFamily="65" charset="-120"/>
                    <a:ea typeface="標楷體" panose="03000509000000000000" pitchFamily="65" charset="-120"/>
                  </a:rPr>
                  <a:t>卷積層和</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3</a:t>
                </a:r>
                <a:r>
                  <a:rPr lang="zh-CN" altLang="en-US" dirty="0">
                    <a:latin typeface="標楷體" panose="03000509000000000000" pitchFamily="65" charset="-120"/>
                    <a:ea typeface="標楷體" panose="03000509000000000000" pitchFamily="65" charset="-120"/>
                  </a:rPr>
                  <a:t>層全連接上初始化為</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1</a:t>
                </a:r>
                <a:r>
                  <a:rPr lang="zh-CN" altLang="en-US" dirty="0">
                    <a:latin typeface="標楷體" panose="03000509000000000000" pitchFamily="65" charset="-120"/>
                    <a:ea typeface="標楷體" panose="03000509000000000000" pitchFamily="65" charset="-120"/>
                  </a:rPr>
                  <a:t>，其餘層初始化為</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0</a:t>
                </a:r>
                <a:r>
                  <a:rPr lang="zh-CN" altLang="en-US" dirty="0">
                    <a:latin typeface="標楷體" panose="03000509000000000000" pitchFamily="65" charset="-120"/>
                    <a:ea typeface="標楷體" panose="03000509000000000000" pitchFamily="65" charset="-120"/>
                  </a:rPr>
                  <a:t>。</a:t>
                </a:r>
                <a:endParaRPr lang="en-US" altLang="zh-CN" dirty="0">
                  <a:latin typeface="標楷體" panose="03000509000000000000" pitchFamily="65" charset="-120"/>
                  <a:ea typeface="標楷體" panose="03000509000000000000" pitchFamily="65" charset="-120"/>
                </a:endParaRPr>
              </a:p>
              <a:p>
                <a:pPr marL="635000" indent="-457200">
                  <a:lnSpc>
                    <a:spcPct val="150000"/>
                  </a:lnSpc>
                  <a:spcBef>
                    <a:spcPts val="0"/>
                  </a:spcBef>
                  <a:buSzPts val="2800"/>
                </a:pPr>
                <a:r>
                  <a:rPr lang="zh-CN" altLang="en-US" dirty="0">
                    <a:latin typeface="標楷體" panose="03000509000000000000" pitchFamily="65" charset="-120"/>
                    <a:ea typeface="標楷體" panose="03000509000000000000" pitchFamily="65" charset="-120"/>
                  </a:rPr>
                  <a:t>學習率</a:t>
                </a:r>
                <a:endParaRPr lang="en-US" altLang="zh-CN" dirty="0">
                  <a:latin typeface="標楷體" panose="03000509000000000000" pitchFamily="65" charset="-120"/>
                  <a:ea typeface="標楷體" panose="03000509000000000000" pitchFamily="65" charset="-120"/>
                </a:endParaRPr>
              </a:p>
              <a:p>
                <a:pPr marL="635000" lvl="1" indent="457200">
                  <a:lnSpc>
                    <a:spcPct val="150000"/>
                  </a:lnSpc>
                  <a:spcBef>
                    <a:spcPts val="0"/>
                  </a:spcBef>
                  <a:buSzPts val="2800"/>
                  <a:buNone/>
                </a:pPr>
                <a:r>
                  <a:rPr lang="zh-CN" altLang="en-US" dirty="0">
                    <a:latin typeface="標楷體" panose="03000509000000000000" pitchFamily="65" charset="-120"/>
                    <a:ea typeface="標楷體" panose="03000509000000000000" pitchFamily="65" charset="-120"/>
                  </a:rPr>
                  <a:t>全局統一的學習率</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0.01</a:t>
                </a:r>
                <a:r>
                  <a:rPr lang="zh-CN" altLang="en-US" dirty="0">
                    <a:latin typeface="標楷體" panose="03000509000000000000" pitchFamily="65" charset="-120"/>
                    <a:ea typeface="標楷體" panose="03000509000000000000" pitchFamily="65" charset="-120"/>
                  </a:rPr>
                  <a:t>，並且每當訓練誤差不再下降時，就衰減學習率，衰減率為</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0.1</a:t>
                </a:r>
                <a:r>
                  <a:rPr lang="zh-CN" altLang="en-US" dirty="0">
                    <a:latin typeface="標楷體" panose="03000509000000000000" pitchFamily="65" charset="-120"/>
                    <a:ea typeface="標楷體" panose="03000509000000000000" pitchFamily="65" charset="-120"/>
                  </a:rPr>
                  <a:t>。</a:t>
                </a:r>
                <a:endParaRPr dirty="0">
                  <a:latin typeface="標楷體" panose="03000509000000000000" pitchFamily="65" charset="-120"/>
                  <a:ea typeface="標楷體" panose="03000509000000000000" pitchFamily="65" charset="-120"/>
                </a:endParaRPr>
              </a:p>
            </p:txBody>
          </p:sp>
        </mc:Choice>
        <mc:Fallback xmlns="">
          <p:sp>
            <p:nvSpPr>
              <p:cNvPr id="199" name="Google Shape;199;p20"/>
              <p:cNvSpPr txBox="1">
                <a:spLocks noGrp="1" noRot="1" noChangeAspect="1" noMove="1" noResize="1" noEditPoints="1" noAdjustHandles="1" noChangeArrowheads="1" noChangeShapeType="1" noTextEdit="1"/>
              </p:cNvSpPr>
              <p:nvPr>
                <p:ph type="body" idx="1"/>
              </p:nvPr>
            </p:nvSpPr>
            <p:spPr>
              <a:xfrm>
                <a:off x="838200" y="1825625"/>
                <a:ext cx="10515600" cy="4351338"/>
              </a:xfrm>
              <a:prstGeom prst="rect">
                <a:avLst/>
              </a:prstGeom>
              <a:blipFill>
                <a:blip r:embed="rId3"/>
                <a:stretch>
                  <a:fillRect t="-2381"/>
                </a:stretch>
              </a:blipFill>
              <a:ln>
                <a:noFill/>
              </a:ln>
            </p:spPr>
            <p:txBody>
              <a:bodyPr/>
              <a:lstStyle/>
              <a:p>
                <a:r>
                  <a:rPr lang="zh-CN" altLang="en-US">
                    <a:noFill/>
                  </a:rPr>
                  <a:t> </a:t>
                </a:r>
              </a:p>
            </p:txBody>
          </p:sp>
        </mc:Fallback>
      </mc:AlternateContent>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ltLang="zh-CN" dirty="0">
                <a:latin typeface="Times New Roman" panose="02020603050405020304" pitchFamily="18" charset="0"/>
                <a:cs typeface="Times New Roman" panose="02020603050405020304" pitchFamily="18" charset="0"/>
              </a:rPr>
              <a:t>6</a:t>
            </a:r>
            <a:r>
              <a:rPr lang="zh-CN" altLang="en-US" dirty="0">
                <a:latin typeface="Times New Roman" panose="02020603050405020304" pitchFamily="18" charset="0"/>
                <a:cs typeface="Times New Roman" panose="02020603050405020304" pitchFamily="18" charset="0"/>
              </a:rPr>
              <a:t>、</a:t>
            </a:r>
            <a:r>
              <a:rPr lang="zh-CN" altLang="en-US" dirty="0">
                <a:latin typeface="標楷體" panose="03000509000000000000" pitchFamily="65" charset="-120"/>
                <a:ea typeface="標楷體" panose="03000509000000000000" pitchFamily="65" charset="-120"/>
              </a:rPr>
              <a:t>結果</a:t>
            </a:r>
            <a:endParaRPr dirty="0">
              <a:latin typeface="標楷體" panose="03000509000000000000" pitchFamily="65" charset="-120"/>
              <a:ea typeface="標楷體" panose="03000509000000000000" pitchFamily="65" charset="-120"/>
            </a:endParaRPr>
          </a:p>
        </p:txBody>
      </p:sp>
      <p:sp>
        <p:nvSpPr>
          <p:cNvPr id="205" name="Google Shape;205;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635000" indent="-457200">
              <a:spcBef>
                <a:spcPts val="0"/>
              </a:spcBef>
              <a:buSzPts val="2800"/>
            </a:pPr>
            <a:endParaRPr lang="en-US" altLang="zh-CN" dirty="0"/>
          </a:p>
          <a:p>
            <a:pPr marL="635000" indent="-457200">
              <a:spcBef>
                <a:spcPts val="0"/>
              </a:spcBef>
              <a:buSzPts val="2800"/>
            </a:pPr>
            <a:endParaRPr lang="en-US" altLang="zh-CN" dirty="0"/>
          </a:p>
          <a:p>
            <a:pPr marL="635000" indent="-457200">
              <a:spcBef>
                <a:spcPts val="0"/>
              </a:spcBef>
              <a:buSzPts val="2800"/>
            </a:pPr>
            <a:endParaRPr lang="en-US" altLang="zh-CN" dirty="0"/>
          </a:p>
          <a:p>
            <a:pPr marL="635000" indent="-457200">
              <a:spcBef>
                <a:spcPts val="0"/>
              </a:spcBef>
              <a:buSzPts val="2800"/>
            </a:pPr>
            <a:endParaRPr lang="en-US" altLang="zh-CN" dirty="0"/>
          </a:p>
          <a:p>
            <a:pPr marL="635000" indent="-457200">
              <a:spcBef>
                <a:spcPts val="0"/>
              </a:spcBef>
              <a:buSzPts val="2800"/>
            </a:pPr>
            <a:endParaRPr lang="en-US" altLang="zh-CN" dirty="0"/>
          </a:p>
          <a:p>
            <a:pPr marL="635000" indent="-457200">
              <a:spcBef>
                <a:spcPts val="0"/>
              </a:spcBef>
              <a:buSzPts val="2800"/>
            </a:pPr>
            <a:r>
              <a:rPr lang="zh-CN" altLang="en-US" dirty="0">
                <a:latin typeface="標楷體" panose="03000509000000000000" pitchFamily="65" charset="-120"/>
                <a:ea typeface="標楷體" panose="03000509000000000000" pitchFamily="65" charset="-120"/>
              </a:rPr>
              <a:t>最終的結果，如圖所示，本文提出的網絡在</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top-1</a:t>
            </a:r>
            <a:r>
              <a:rPr lang="zh-CN" altLang="en-US" dirty="0">
                <a:latin typeface="標楷體" panose="03000509000000000000" pitchFamily="65" charset="-120"/>
                <a:ea typeface="標楷體" panose="03000509000000000000" pitchFamily="65" charset="-120"/>
              </a:rPr>
              <a:t>的錯誤率為</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37.5%</a:t>
            </a:r>
            <a:r>
              <a:rPr lang="zh-CN" altLang="en-US" dirty="0">
                <a:latin typeface="Times New Roman" panose="02020603050405020304" pitchFamily="18" charset="0"/>
                <a:ea typeface="標楷體" panose="03000509000000000000" pitchFamily="65" charset="-120"/>
                <a:cs typeface="Times New Roman" panose="02020603050405020304" pitchFamily="18" charset="0"/>
              </a:rPr>
              <a:t>，</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top-5</a:t>
            </a:r>
            <a:r>
              <a:rPr lang="zh-CN" altLang="en-US" dirty="0">
                <a:latin typeface="標楷體" panose="03000509000000000000" pitchFamily="65" charset="-120"/>
                <a:ea typeface="標楷體" panose="03000509000000000000" pitchFamily="65" charset="-120"/>
              </a:rPr>
              <a:t>的錯誤率為</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17.0%</a:t>
            </a:r>
            <a:r>
              <a:rPr lang="zh-CN" altLang="en-US" dirty="0">
                <a:latin typeface="標楷體" panose="03000509000000000000" pitchFamily="65" charset="-120"/>
                <a:ea typeface="標楷體" panose="03000509000000000000" pitchFamily="65" charset="-120"/>
              </a:rPr>
              <a:t>，在</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ILSVRC-2010</a:t>
            </a:r>
            <a:r>
              <a:rPr lang="zh-CN" altLang="en-US" dirty="0">
                <a:latin typeface="標楷體" panose="03000509000000000000" pitchFamily="65" charset="-120"/>
                <a:ea typeface="標楷體" panose="03000509000000000000" pitchFamily="65" charset="-120"/>
              </a:rPr>
              <a:t>視覺比賽中，表現最出色的性能。</a:t>
            </a:r>
            <a:br>
              <a:rPr lang="en-US" altLang="zh-CN" dirty="0"/>
            </a:br>
            <a:endParaRPr dirty="0"/>
          </a:p>
        </p:txBody>
      </p:sp>
      <p:pic>
        <p:nvPicPr>
          <p:cNvPr id="3" name="图片 2">
            <a:extLst>
              <a:ext uri="{FF2B5EF4-FFF2-40B4-BE49-F238E27FC236}">
                <a16:creationId xmlns:a16="http://schemas.microsoft.com/office/drawing/2014/main" id="{8EC475F6-8EFF-438E-8CEB-2ADD8B509538}"/>
              </a:ext>
            </a:extLst>
          </p:cNvPr>
          <p:cNvPicPr>
            <a:picLocks noChangeAspect="1"/>
          </p:cNvPicPr>
          <p:nvPr/>
        </p:nvPicPr>
        <p:blipFill>
          <a:blip r:embed="rId3"/>
          <a:stretch>
            <a:fillRect/>
          </a:stretch>
        </p:blipFill>
        <p:spPr>
          <a:xfrm>
            <a:off x="4176798" y="1406688"/>
            <a:ext cx="4219056" cy="2354822"/>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ltLang="zh-CN" dirty="0">
                <a:latin typeface="Times New Roman" panose="02020603050405020304" pitchFamily="18" charset="0"/>
                <a:cs typeface="Times New Roman" panose="02020603050405020304" pitchFamily="18" charset="0"/>
              </a:rPr>
              <a:t>7</a:t>
            </a:r>
            <a:r>
              <a:rPr lang="zh-CN" altLang="en-US" dirty="0">
                <a:latin typeface="Times New Roman" panose="02020603050405020304" pitchFamily="18" charset="0"/>
                <a:cs typeface="Times New Roman" panose="02020603050405020304" pitchFamily="18" charset="0"/>
              </a:rPr>
              <a:t>、</a:t>
            </a:r>
            <a:r>
              <a:rPr lang="zh-CN" altLang="en-US" dirty="0">
                <a:latin typeface="標楷體" panose="03000509000000000000" pitchFamily="65" charset="-120"/>
                <a:ea typeface="標楷體" panose="03000509000000000000" pitchFamily="65" charset="-120"/>
              </a:rPr>
              <a:t>總結</a:t>
            </a:r>
            <a:endParaRPr dirty="0">
              <a:latin typeface="標楷體" panose="03000509000000000000" pitchFamily="65" charset="-120"/>
              <a:ea typeface="標楷體" panose="03000509000000000000" pitchFamily="65" charset="-120"/>
            </a:endParaRPr>
          </a:p>
        </p:txBody>
      </p:sp>
      <p:sp>
        <p:nvSpPr>
          <p:cNvPr id="211" name="Google Shape;211;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635000" indent="-457200">
              <a:lnSpc>
                <a:spcPct val="150000"/>
              </a:lnSpc>
              <a:spcBef>
                <a:spcPts val="0"/>
              </a:spcBef>
              <a:buSzPts val="2800"/>
            </a:pPr>
            <a:r>
              <a:rPr lang="zh-CN" altLang="en-US" dirty="0">
                <a:latin typeface="標楷體" panose="03000509000000000000" pitchFamily="65" charset="-120"/>
                <a:ea typeface="標楷體" panose="03000509000000000000" pitchFamily="65" charset="-120"/>
              </a:rPr>
              <a:t>完全的監督學習，無需任何無監督學習的預訓練。</a:t>
            </a:r>
            <a:endParaRPr lang="en-US" altLang="zh-CN" dirty="0">
              <a:latin typeface="標楷體" panose="03000509000000000000" pitchFamily="65" charset="-120"/>
              <a:ea typeface="標楷體" panose="03000509000000000000" pitchFamily="65" charset="-120"/>
            </a:endParaRPr>
          </a:p>
          <a:p>
            <a:pPr marL="635000" indent="-457200">
              <a:lnSpc>
                <a:spcPct val="150000"/>
              </a:lnSpc>
              <a:spcBef>
                <a:spcPts val="0"/>
              </a:spcBef>
              <a:buSzPts val="2800"/>
            </a:pPr>
            <a:r>
              <a:rPr lang="zh-CN" altLang="en-US" dirty="0">
                <a:latin typeface="標楷體" panose="03000509000000000000" pitchFamily="65" charset="-120"/>
                <a:ea typeface="標楷體" panose="03000509000000000000" pitchFamily="65" charset="-120"/>
              </a:rPr>
              <a:t>隨著</a:t>
            </a:r>
            <a:r>
              <a:rPr lang="en-US" altLang="zh-CN" dirty="0">
                <a:latin typeface="Times New Roman" panose="02020603050405020304" pitchFamily="18" charset="0"/>
                <a:ea typeface="標楷體" panose="03000509000000000000" pitchFamily="65" charset="-120"/>
                <a:cs typeface="Times New Roman" panose="02020603050405020304" pitchFamily="18" charset="0"/>
              </a:rPr>
              <a:t>GPU</a:t>
            </a:r>
            <a:r>
              <a:rPr lang="zh-CN" altLang="en-US" dirty="0">
                <a:latin typeface="標楷體" panose="03000509000000000000" pitchFamily="65" charset="-120"/>
                <a:ea typeface="標楷體" panose="03000509000000000000" pitchFamily="65" charset="-120"/>
              </a:rPr>
              <a:t>算力的提升，可以構造更大的神經網絡以獲得更高的識別準確率。</a:t>
            </a:r>
            <a:endParaRPr dirty="0">
              <a:latin typeface="標楷體" panose="03000509000000000000" pitchFamily="65" charset="-120"/>
              <a:ea typeface="標楷體" panose="03000509000000000000" pitchFamily="65"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ltLang="zh-CN" dirty="0">
                <a:latin typeface="Times New Roman" panose="02020603050405020304" pitchFamily="18" charset="0"/>
                <a:cs typeface="Times New Roman" panose="02020603050405020304" pitchFamily="18" charset="0"/>
              </a:rPr>
              <a:t>2</a:t>
            </a:r>
            <a:r>
              <a:rPr lang="zh-CN" altLang="en-US" dirty="0">
                <a:latin typeface="Times New Roman" panose="02020603050405020304" pitchFamily="18" charset="0"/>
                <a:cs typeface="Times New Roman" panose="02020603050405020304" pitchFamily="18" charset="0"/>
              </a:rPr>
              <a:t>、</a:t>
            </a:r>
            <a:r>
              <a:rPr lang="zh-CN" altLang="en-US" dirty="0">
                <a:latin typeface="DFKai-SB" panose="03000509000000000000" pitchFamily="65" charset="-120"/>
                <a:ea typeface="DFKai-SB" panose="03000509000000000000" pitchFamily="65" charset="-120"/>
              </a:rPr>
              <a:t>圖像識別與</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CNN</a:t>
            </a:r>
            <a:endParaRPr dirty="0">
              <a:latin typeface="Times New Roman" panose="02020603050405020304" pitchFamily="18" charset="0"/>
              <a:ea typeface="DFKai-SB" panose="03000509000000000000" pitchFamily="65" charset="-120"/>
              <a:cs typeface="Times New Roman" panose="02020603050405020304" pitchFamily="18" charset="0"/>
            </a:endParaRPr>
          </a:p>
        </p:txBody>
      </p:sp>
      <p:sp>
        <p:nvSpPr>
          <p:cNvPr id="97" name="Google Shape;9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635000" indent="-457200">
              <a:lnSpc>
                <a:spcPct val="150000"/>
              </a:lnSpc>
              <a:spcBef>
                <a:spcPts val="0"/>
              </a:spcBef>
              <a:buSzPts val="2800"/>
            </a:pPr>
            <a:r>
              <a:rPr lang="zh-CN" altLang="en-US" dirty="0">
                <a:latin typeface="DFKai-SB" panose="03000509000000000000" pitchFamily="65" charset="-120"/>
                <a:ea typeface="DFKai-SB" panose="03000509000000000000" pitchFamily="65" charset="-120"/>
              </a:rPr>
              <a:t>需要一個具有更強學習能力的模型以應對大數據的場景。當然，即使是像</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ImageNet</a:t>
            </a:r>
            <a:r>
              <a:rPr lang="zh-CN" altLang="en-US" dirty="0">
                <a:latin typeface="DFKai-SB" panose="03000509000000000000" pitchFamily="65" charset="-120"/>
                <a:ea typeface="DFKai-SB" panose="03000509000000000000" pitchFamily="65" charset="-120"/>
              </a:rPr>
              <a:t>這麼大的數據集，仍然無法覆蓋真實場景，所以我們需要借助一些先驗知識來彌補這方面的不足。</a:t>
            </a:r>
            <a:endParaRPr lang="en-US" altLang="zh-CN" dirty="0">
              <a:latin typeface="DFKai-SB" panose="03000509000000000000" pitchFamily="65" charset="-120"/>
              <a:ea typeface="DFKai-SB" panose="03000509000000000000" pitchFamily="65" charset="-120"/>
            </a:endParaRPr>
          </a:p>
          <a:p>
            <a:pPr marL="635000" indent="-457200">
              <a:lnSpc>
                <a:spcPct val="150000"/>
              </a:lnSpc>
              <a:spcBef>
                <a:spcPts val="0"/>
              </a:spcBef>
              <a:buSzPts val="2800"/>
            </a:pPr>
            <a:r>
              <a:rPr lang="zh-CN" altLang="en-US" dirty="0">
                <a:latin typeface="DFKai-SB" panose="03000509000000000000" pitchFamily="65" charset="-120"/>
                <a:ea typeface="DFKai-SB" panose="03000509000000000000" pitchFamily="65" charset="-120"/>
              </a:rPr>
              <a:t>常用的關於圖像的兩個先驗知識：統計穩定性</a:t>
            </a:r>
            <a:r>
              <a:rPr lang="en-US" altLang="zh-CN" dirty="0">
                <a:latin typeface="DFKai-SB" panose="03000509000000000000" pitchFamily="65" charset="-120"/>
                <a:ea typeface="DFKai-SB" panose="03000509000000000000" pitchFamily="65" charset="-120"/>
              </a:rPr>
              <a:t>(</a:t>
            </a:r>
            <a:r>
              <a:rPr lang="zh-CN" altLang="en-US" dirty="0">
                <a:latin typeface="DFKai-SB" panose="03000509000000000000" pitchFamily="65" charset="-120"/>
                <a:ea typeface="DFKai-SB" panose="03000509000000000000" pitchFamily="65" charset="-120"/>
              </a:rPr>
              <a:t>像素值都在</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0-255</a:t>
            </a:r>
            <a:r>
              <a:rPr lang="zh-CN" altLang="en-US" dirty="0">
                <a:latin typeface="DFKai-SB" panose="03000509000000000000" pitchFamily="65" charset="-120"/>
                <a:ea typeface="DFKai-SB" panose="03000509000000000000" pitchFamily="65" charset="-120"/>
              </a:rPr>
              <a:t>的範圍內</a:t>
            </a:r>
            <a:r>
              <a:rPr lang="en-US" altLang="zh-CN" dirty="0">
                <a:latin typeface="DFKai-SB" panose="03000509000000000000" pitchFamily="65" charset="-120"/>
                <a:ea typeface="DFKai-SB" panose="03000509000000000000" pitchFamily="65" charset="-120"/>
              </a:rPr>
              <a:t>)</a:t>
            </a:r>
            <a:r>
              <a:rPr lang="zh-CN" altLang="en-US" dirty="0">
                <a:latin typeface="DFKai-SB" panose="03000509000000000000" pitchFamily="65" charset="-120"/>
                <a:ea typeface="DFKai-SB" panose="03000509000000000000" pitchFamily="65" charset="-120"/>
              </a:rPr>
              <a:t>和局部相關性</a:t>
            </a:r>
            <a:r>
              <a:rPr lang="en-US" altLang="zh-CN" dirty="0">
                <a:latin typeface="DFKai-SB" panose="03000509000000000000" pitchFamily="65" charset="-120"/>
                <a:ea typeface="DFKai-SB" panose="03000509000000000000" pitchFamily="65" charset="-120"/>
              </a:rPr>
              <a:t>(</a:t>
            </a:r>
            <a:r>
              <a:rPr lang="zh-CN" altLang="en-US" dirty="0">
                <a:latin typeface="DFKai-SB" panose="03000509000000000000" pitchFamily="65" charset="-120"/>
                <a:ea typeface="DFKai-SB" panose="03000509000000000000" pitchFamily="65" charset="-120"/>
              </a:rPr>
              <a:t>圖像局部像素相似</a:t>
            </a:r>
            <a:r>
              <a:rPr lang="en-US" altLang="zh-CN" dirty="0">
                <a:latin typeface="DFKai-SB" panose="03000509000000000000" pitchFamily="65" charset="-120"/>
                <a:ea typeface="DFKai-SB" panose="03000509000000000000" pitchFamily="65" charset="-120"/>
              </a:rPr>
              <a:t>)</a:t>
            </a:r>
            <a:r>
              <a:rPr lang="zh-CN" altLang="en-US" dirty="0">
                <a:latin typeface="DFKai-SB" panose="03000509000000000000" pitchFamily="65" charset="-120"/>
                <a:ea typeface="DFKai-SB" panose="03000509000000000000" pitchFamily="65" charset="-120"/>
              </a:rPr>
              <a:t>。此外，一些</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CNNs</a:t>
            </a:r>
            <a:r>
              <a:rPr lang="zh-CN" altLang="en-US" dirty="0">
                <a:latin typeface="DFKai-SB" panose="03000509000000000000" pitchFamily="65" charset="-120"/>
                <a:ea typeface="DFKai-SB" panose="03000509000000000000" pitchFamily="65" charset="-120"/>
              </a:rPr>
              <a:t>模型還會改變圖像的深度和寬度。</a:t>
            </a:r>
            <a:endParaRPr lang="en-US" altLang="zh-CN" dirty="0">
              <a:latin typeface="DFKai-SB" panose="03000509000000000000" pitchFamily="65" charset="-120"/>
              <a:ea typeface="DFKai-SB" panose="03000509000000000000" pitchFamily="65" charset="-120"/>
            </a:endParaRPr>
          </a:p>
          <a:p>
            <a:pPr marL="635000" indent="-457200">
              <a:lnSpc>
                <a:spcPct val="150000"/>
              </a:lnSpc>
              <a:spcBef>
                <a:spcPts val="0"/>
              </a:spcBef>
              <a:buSzPts val="2800"/>
            </a:pPr>
            <a:r>
              <a:rPr lang="zh-CN" altLang="en-US" dirty="0">
                <a:latin typeface="DFKai-SB" panose="03000509000000000000" pitchFamily="65" charset="-120"/>
                <a:ea typeface="DFKai-SB" panose="03000509000000000000" pitchFamily="65" charset="-120"/>
              </a:rPr>
              <a:t>相對於全連接網絡，</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CNNs</a:t>
            </a:r>
            <a:r>
              <a:rPr lang="zh-CN" altLang="en-US" dirty="0">
                <a:latin typeface="DFKai-SB" panose="03000509000000000000" pitchFamily="65" charset="-120"/>
                <a:ea typeface="DFKai-SB" panose="03000509000000000000" pitchFamily="65" charset="-120"/>
              </a:rPr>
              <a:t>的參數更少，更容易訓練，同時保證模型的有效性不受影響。</a:t>
            </a:r>
            <a:endParaRPr lang="en-US" altLang="zh-CN" dirty="0">
              <a:latin typeface="DFKai-SB" panose="03000509000000000000" pitchFamily="65" charset="-120"/>
              <a:ea typeface="DFKai-SB" panose="03000509000000000000" pitchFamily="65"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ltLang="zh-CN" dirty="0">
                <a:latin typeface="Times New Roman" panose="02020603050405020304" pitchFamily="18" charset="0"/>
                <a:ea typeface="DFKai-SB" panose="03000509000000000000" pitchFamily="65" charset="-120"/>
                <a:cs typeface="Times New Roman" panose="02020603050405020304" pitchFamily="18" charset="0"/>
              </a:rPr>
              <a:t>GPU</a:t>
            </a:r>
            <a:r>
              <a:rPr lang="zh-CN" altLang="en-US" dirty="0">
                <a:latin typeface="DFKai-SB" panose="03000509000000000000" pitchFamily="65" charset="-120"/>
                <a:ea typeface="DFKai-SB" panose="03000509000000000000" pitchFamily="65" charset="-120"/>
              </a:rPr>
              <a:t>帶來的算力提升</a:t>
            </a:r>
            <a:endParaRPr dirty="0">
              <a:latin typeface="DFKai-SB" panose="03000509000000000000" pitchFamily="65" charset="-120"/>
              <a:ea typeface="DFKai-SB" panose="03000509000000000000" pitchFamily="65" charset="-120"/>
            </a:endParaRPr>
          </a:p>
        </p:txBody>
      </p:sp>
      <p:sp>
        <p:nvSpPr>
          <p:cNvPr id="103" name="Google Shape;103;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635000" indent="-457200">
              <a:lnSpc>
                <a:spcPct val="150000"/>
              </a:lnSpc>
              <a:spcBef>
                <a:spcPts val="0"/>
              </a:spcBef>
              <a:buSzPts val="2800"/>
            </a:pPr>
            <a:r>
              <a:rPr lang="zh-CN" altLang="en-US" dirty="0">
                <a:latin typeface="DFKai-SB" panose="03000509000000000000" pitchFamily="65" charset="-120"/>
                <a:ea typeface="DFKai-SB" panose="03000509000000000000" pitchFamily="65" charset="-120"/>
              </a:rPr>
              <a:t>儘管</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CNNs</a:t>
            </a:r>
            <a:r>
              <a:rPr lang="zh-CN" altLang="en-US" dirty="0">
                <a:latin typeface="DFKai-SB" panose="03000509000000000000" pitchFamily="65" charset="-120"/>
                <a:ea typeface="DFKai-SB" panose="03000509000000000000" pitchFamily="65" charset="-120"/>
              </a:rPr>
              <a:t>減少了模型的計算量，但它對算力的要求還是很大。幸運的是，目前的</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GPUs</a:t>
            </a:r>
            <a:r>
              <a:rPr lang="zh-CN" altLang="en-US" dirty="0">
                <a:latin typeface="DFKai-SB" panose="03000509000000000000" pitchFamily="65" charset="-120"/>
                <a:ea typeface="DFKai-SB" panose="03000509000000000000" pitchFamily="65" charset="-120"/>
              </a:rPr>
              <a:t>對</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2D</a:t>
            </a:r>
            <a:r>
              <a:rPr lang="zh-CN" altLang="en-US" dirty="0">
                <a:latin typeface="DFKai-SB" panose="03000509000000000000" pitchFamily="65" charset="-120"/>
                <a:ea typeface="DFKai-SB" panose="03000509000000000000" pitchFamily="65" charset="-120"/>
              </a:rPr>
              <a:t>卷積計算做了優化，解決了算力不足的問題。</a:t>
            </a:r>
            <a:endParaRPr dirty="0">
              <a:latin typeface="DFKai-SB" panose="03000509000000000000" pitchFamily="65" charset="-120"/>
              <a:ea typeface="DFKai-SB" panose="03000509000000000000" pitchFamily="65" charset="-12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zh-CN" altLang="en-US" dirty="0">
                <a:latin typeface="DFKai-SB" panose="03000509000000000000" pitchFamily="65" charset="-120"/>
                <a:ea typeface="DFKai-SB" panose="03000509000000000000" pitchFamily="65" charset="-120"/>
              </a:rPr>
              <a:t>本文的貢獻</a:t>
            </a:r>
            <a:endParaRPr dirty="0">
              <a:latin typeface="DFKai-SB" panose="03000509000000000000" pitchFamily="65" charset="-120"/>
              <a:ea typeface="DFKai-SB" panose="03000509000000000000" pitchFamily="65" charset="-120"/>
            </a:endParaRPr>
          </a:p>
        </p:txBody>
      </p:sp>
      <p:sp>
        <p:nvSpPr>
          <p:cNvPr id="109" name="Google Shape;109;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635000" indent="-457200">
              <a:lnSpc>
                <a:spcPct val="150000"/>
              </a:lnSpc>
              <a:spcBef>
                <a:spcPts val="0"/>
              </a:spcBef>
              <a:buSzPts val="2800"/>
            </a:pPr>
            <a:r>
              <a:rPr lang="zh-CN" altLang="en-US" dirty="0">
                <a:latin typeface="DFKai-SB" panose="03000509000000000000" pitchFamily="65" charset="-120"/>
                <a:ea typeface="DFKai-SB" panose="03000509000000000000" pitchFamily="65" charset="-120"/>
              </a:rPr>
              <a:t>訓練了一個大型神經網絡，在</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ImageNet</a:t>
            </a:r>
            <a:r>
              <a:rPr lang="zh-CN" altLang="en-US" dirty="0">
                <a:latin typeface="DFKai-SB" panose="03000509000000000000" pitchFamily="65" charset="-120"/>
                <a:ea typeface="DFKai-SB" panose="03000509000000000000" pitchFamily="65" charset="-120"/>
              </a:rPr>
              <a:t>比賽中取得最好的結果</a:t>
            </a:r>
            <a:endParaRPr lang="en-US" altLang="zh-CN" dirty="0">
              <a:latin typeface="DFKai-SB" panose="03000509000000000000" pitchFamily="65" charset="-120"/>
              <a:ea typeface="DFKai-SB" panose="03000509000000000000" pitchFamily="65" charset="-120"/>
            </a:endParaRPr>
          </a:p>
          <a:p>
            <a:pPr marL="635000" indent="-457200">
              <a:lnSpc>
                <a:spcPct val="150000"/>
              </a:lnSpc>
              <a:spcBef>
                <a:spcPts val="0"/>
              </a:spcBef>
              <a:buSzPts val="2800"/>
            </a:pPr>
            <a:r>
              <a:rPr lang="zh-CN" altLang="en-US" dirty="0">
                <a:latin typeface="DFKai-SB" panose="03000509000000000000" pitchFamily="65" charset="-120"/>
                <a:ea typeface="DFKai-SB" panose="03000509000000000000" pitchFamily="65" charset="-120"/>
              </a:rPr>
              <a:t>使用</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GPU</a:t>
            </a:r>
            <a:r>
              <a:rPr lang="zh-CN" altLang="en-US" dirty="0">
                <a:latin typeface="DFKai-SB" panose="03000509000000000000" pitchFamily="65" charset="-120"/>
                <a:ea typeface="DFKai-SB" panose="03000509000000000000" pitchFamily="65" charset="-120"/>
              </a:rPr>
              <a:t>進行編碼</a:t>
            </a:r>
            <a:endParaRPr lang="en-US" altLang="zh-CN" dirty="0">
              <a:latin typeface="DFKai-SB" panose="03000509000000000000" pitchFamily="65" charset="-120"/>
              <a:ea typeface="DFKai-SB" panose="03000509000000000000" pitchFamily="65" charset="-120"/>
            </a:endParaRPr>
          </a:p>
          <a:p>
            <a:pPr marL="635000" indent="-457200">
              <a:lnSpc>
                <a:spcPct val="150000"/>
              </a:lnSpc>
              <a:spcBef>
                <a:spcPts val="0"/>
              </a:spcBef>
              <a:buSzPts val="2800"/>
            </a:pPr>
            <a:r>
              <a:rPr lang="zh-CN" altLang="en-US" dirty="0">
                <a:latin typeface="DFKai-SB" panose="03000509000000000000" pitchFamily="65" charset="-120"/>
                <a:ea typeface="DFKai-SB" panose="03000509000000000000" pitchFamily="65" charset="-120"/>
              </a:rPr>
              <a:t>本文用了一些新穎的方法提高模型有效性，減少訓練時間</a:t>
            </a:r>
            <a:endParaRPr lang="en-US" altLang="zh-CN" dirty="0">
              <a:latin typeface="DFKai-SB" panose="03000509000000000000" pitchFamily="65" charset="-120"/>
              <a:ea typeface="DFKai-SB" panose="03000509000000000000" pitchFamily="65" charset="-120"/>
            </a:endParaRPr>
          </a:p>
          <a:p>
            <a:pPr marL="635000" indent="-457200">
              <a:lnSpc>
                <a:spcPct val="150000"/>
              </a:lnSpc>
              <a:spcBef>
                <a:spcPts val="0"/>
              </a:spcBef>
              <a:buSzPts val="2800"/>
            </a:pPr>
            <a:r>
              <a:rPr lang="zh-CN" altLang="en-US" dirty="0">
                <a:latin typeface="DFKai-SB" panose="03000509000000000000" pitchFamily="65" charset="-120"/>
                <a:ea typeface="DFKai-SB" panose="03000509000000000000" pitchFamily="65" charset="-120"/>
              </a:rPr>
              <a:t>有了幾個有效的方法降低過擬合</a:t>
            </a:r>
            <a:endParaRPr lang="en-US" dirty="0">
              <a:latin typeface="DFKai-SB" panose="03000509000000000000" pitchFamily="65" charset="-120"/>
              <a:ea typeface="DFKai-SB" panose="03000509000000000000" pitchFamily="65" charset="-120"/>
            </a:endParaRPr>
          </a:p>
          <a:p>
            <a:pPr marL="177800" indent="457200">
              <a:lnSpc>
                <a:spcPct val="150000"/>
              </a:lnSpc>
              <a:spcBef>
                <a:spcPts val="0"/>
              </a:spcBef>
              <a:buSzPts val="2800"/>
              <a:buNone/>
            </a:pPr>
            <a:r>
              <a:rPr lang="zh-CN" altLang="en-US" dirty="0">
                <a:latin typeface="DFKai-SB" panose="03000509000000000000" pitchFamily="65" charset="-120"/>
                <a:ea typeface="DFKai-SB" panose="03000509000000000000" pitchFamily="65" charset="-120"/>
              </a:rPr>
              <a:t>最後的網絡機構有</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5</a:t>
            </a:r>
            <a:r>
              <a:rPr lang="zh-CN" altLang="en-US" dirty="0">
                <a:latin typeface="DFKai-SB" panose="03000509000000000000" pitchFamily="65" charset="-120"/>
                <a:ea typeface="DFKai-SB" panose="03000509000000000000" pitchFamily="65" charset="-120"/>
              </a:rPr>
              <a:t>個卷積層和</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3</a:t>
            </a:r>
            <a:r>
              <a:rPr lang="zh-CN" altLang="en-US" dirty="0">
                <a:latin typeface="DFKai-SB" panose="03000509000000000000" pitchFamily="65" charset="-120"/>
                <a:ea typeface="DFKai-SB" panose="03000509000000000000" pitchFamily="65" charset="-120"/>
              </a:rPr>
              <a:t>個全連接層，卷積層參數數量只佔中數的</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1%</a:t>
            </a:r>
            <a:r>
              <a:rPr lang="zh-CN" altLang="en-US" dirty="0">
                <a:latin typeface="DFKai-SB" panose="03000509000000000000" pitchFamily="65" charset="-120"/>
                <a:ea typeface="DFKai-SB" panose="03000509000000000000" pitchFamily="65" charset="-120"/>
              </a:rPr>
              <a:t>，而且減少卷積層層數會影響模型的識別準確率。</a:t>
            </a:r>
            <a:endParaRPr lang="en-US" altLang="zh-CN" dirty="0">
              <a:latin typeface="DFKai-SB" panose="03000509000000000000" pitchFamily="65" charset="-120"/>
              <a:ea typeface="DFKai-SB" panose="03000509000000000000" pitchFamily="65" charset="-12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85CAC8-2C76-46AA-83C1-B66D63B83B56}"/>
              </a:ext>
            </a:extLst>
          </p:cNvPr>
          <p:cNvSpPr>
            <a:spLocks noGrp="1"/>
          </p:cNvSpPr>
          <p:nvPr>
            <p:ph type="title"/>
          </p:nvPr>
        </p:nvSpPr>
        <p:spPr/>
        <p:txBody>
          <a:bodyPr/>
          <a:lstStyle/>
          <a:p>
            <a:r>
              <a:rPr lang="zh-TW" altLang="en-US" b="1" dirty="0">
                <a:latin typeface="DFKai-SB" panose="03000509000000000000" pitchFamily="65" charset="-120"/>
                <a:ea typeface="DFKai-SB" panose="03000509000000000000" pitchFamily="65" charset="-120"/>
              </a:rPr>
              <a:t>補充</a:t>
            </a:r>
            <a:endParaRPr lang="zh-CN" altLang="en-US" dirty="0"/>
          </a:p>
        </p:txBody>
      </p:sp>
      <p:sp>
        <p:nvSpPr>
          <p:cNvPr id="3" name="文本占位符 2">
            <a:extLst>
              <a:ext uri="{FF2B5EF4-FFF2-40B4-BE49-F238E27FC236}">
                <a16:creationId xmlns:a16="http://schemas.microsoft.com/office/drawing/2014/main" id="{F79D83A6-D41B-4F82-B779-FDF1FA2146C2}"/>
              </a:ext>
            </a:extLst>
          </p:cNvPr>
          <p:cNvSpPr>
            <a:spLocks noGrp="1"/>
          </p:cNvSpPr>
          <p:nvPr>
            <p:ph type="body" idx="1"/>
          </p:nvPr>
        </p:nvSpPr>
        <p:spPr/>
        <p:txBody>
          <a:bodyPr/>
          <a:lstStyle/>
          <a:p>
            <a:pPr marL="177800" indent="457200">
              <a:lnSpc>
                <a:spcPct val="150000"/>
              </a:lnSpc>
              <a:spcBef>
                <a:spcPts val="0"/>
              </a:spcBef>
              <a:buSzPts val="2800"/>
              <a:buNone/>
            </a:pPr>
            <a:r>
              <a:rPr lang="zh-TW" altLang="en-US" dirty="0">
                <a:latin typeface="DFKai-SB" panose="03000509000000000000" pitchFamily="65" charset="-120"/>
                <a:ea typeface="DFKai-SB" panose="03000509000000000000" pitchFamily="65" charset="-120"/>
              </a:rPr>
              <a:t>模型的大小受制於</a:t>
            </a:r>
            <a:r>
              <a:rPr lang="en-US" altLang="zh-TW" dirty="0">
                <a:latin typeface="Times New Roman" panose="02020603050405020304" pitchFamily="18" charset="0"/>
                <a:ea typeface="DFKai-SB" panose="03000509000000000000" pitchFamily="65" charset="-120"/>
                <a:cs typeface="Times New Roman" panose="02020603050405020304" pitchFamily="18" charset="0"/>
              </a:rPr>
              <a:t>GPU</a:t>
            </a:r>
            <a:r>
              <a:rPr lang="zh-TW" altLang="en-US" dirty="0">
                <a:latin typeface="DFKai-SB" panose="03000509000000000000" pitchFamily="65" charset="-120"/>
                <a:ea typeface="DFKai-SB" panose="03000509000000000000" pitchFamily="65" charset="-120"/>
              </a:rPr>
              <a:t>的顯存。本文用的是</a:t>
            </a:r>
            <a:r>
              <a:rPr lang="en-US" altLang="zh-TW" dirty="0">
                <a:latin typeface="Times New Roman" panose="02020603050405020304" pitchFamily="18" charset="0"/>
                <a:ea typeface="DFKai-SB" panose="03000509000000000000" pitchFamily="65" charset="-120"/>
                <a:cs typeface="Times New Roman" panose="02020603050405020304" pitchFamily="18" charset="0"/>
              </a:rPr>
              <a:t>GTX 580 3GB</a:t>
            </a:r>
            <a:r>
              <a:rPr lang="zh-TW" altLang="en-US" dirty="0">
                <a:latin typeface="Times New Roman" panose="02020603050405020304" pitchFamily="18" charset="0"/>
                <a:ea typeface="DFKai-SB" panose="03000509000000000000" pitchFamily="65" charset="-120"/>
                <a:cs typeface="Times New Roman" panose="02020603050405020304" pitchFamily="18" charset="0"/>
              </a:rPr>
              <a:t>，以後隨著</a:t>
            </a:r>
            <a:r>
              <a:rPr lang="en-US" altLang="zh-TW" dirty="0">
                <a:latin typeface="Times New Roman" panose="02020603050405020304" pitchFamily="18" charset="0"/>
                <a:ea typeface="DFKai-SB" panose="03000509000000000000" pitchFamily="65" charset="-120"/>
                <a:cs typeface="Times New Roman" panose="02020603050405020304" pitchFamily="18" charset="0"/>
              </a:rPr>
              <a:t>GPU</a:t>
            </a:r>
            <a:r>
              <a:rPr lang="zh-TW" altLang="en-US" dirty="0">
                <a:latin typeface="Times New Roman" panose="02020603050405020304" pitchFamily="18" charset="0"/>
                <a:ea typeface="DFKai-SB" panose="03000509000000000000" pitchFamily="65" charset="-120"/>
                <a:cs typeface="Times New Roman" panose="02020603050405020304" pitchFamily="18" charset="0"/>
              </a:rPr>
              <a:t>容量的提升，本文模型可以有更大的改進空間。</a:t>
            </a:r>
          </a:p>
          <a:p>
            <a:endParaRPr lang="zh-CN" altLang="en-US" dirty="0"/>
          </a:p>
        </p:txBody>
      </p:sp>
    </p:spTree>
    <p:extLst>
      <p:ext uri="{BB962C8B-B14F-4D97-AF65-F5344CB8AC3E}">
        <p14:creationId xmlns:p14="http://schemas.microsoft.com/office/powerpoint/2010/main" val="376185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r>
              <a:rPr lang="en-US" altLang="zh-CN" dirty="0">
                <a:latin typeface="Times New Roman" panose="02020603050405020304" pitchFamily="18" charset="0"/>
                <a:cs typeface="Times New Roman" panose="02020603050405020304" pitchFamily="18" charset="0"/>
              </a:rPr>
              <a:t>2</a:t>
            </a:r>
            <a:r>
              <a:rPr lang="zh-CN" altLang="en-US" dirty="0">
                <a:latin typeface="Times New Roman" panose="02020603050405020304" pitchFamily="18" charset="0"/>
                <a:cs typeface="Times New Roman" panose="02020603050405020304" pitchFamily="18" charset="0"/>
              </a:rPr>
              <a:t>、</a:t>
            </a:r>
            <a:r>
              <a:rPr lang="zh-CN" altLang="en-US" dirty="0">
                <a:latin typeface="DFKai-SB" panose="03000509000000000000" pitchFamily="65" charset="-120"/>
                <a:ea typeface="DFKai-SB" panose="03000509000000000000" pitchFamily="65" charset="-120"/>
              </a:rPr>
              <a:t>數據集</a:t>
            </a:r>
            <a:endParaRPr dirty="0">
              <a:latin typeface="DFKai-SB" panose="03000509000000000000" pitchFamily="65" charset="-120"/>
              <a:ea typeface="DFKai-SB" panose="03000509000000000000" pitchFamily="65" charset="-120"/>
            </a:endParaRPr>
          </a:p>
        </p:txBody>
      </p:sp>
      <p:sp>
        <p:nvSpPr>
          <p:cNvPr id="115" name="Google Shape;115;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150000"/>
              </a:lnSpc>
              <a:spcBef>
                <a:spcPts val="0"/>
              </a:spcBef>
              <a:spcAft>
                <a:spcPts val="0"/>
              </a:spcAft>
              <a:buClr>
                <a:schemeClr val="dk1"/>
              </a:buClr>
              <a:buSzPts val="2800"/>
              <a:buNone/>
            </a:pPr>
            <a:r>
              <a:rPr lang="en-US" altLang="zh-CN" dirty="0">
                <a:latin typeface="Times New Roman" panose="02020603050405020304" pitchFamily="18" charset="0"/>
                <a:ea typeface="DFKai-SB" panose="03000509000000000000" pitchFamily="65" charset="-120"/>
                <a:cs typeface="Times New Roman" panose="02020603050405020304" pitchFamily="18" charset="0"/>
              </a:rPr>
              <a:t>ImageNet</a:t>
            </a:r>
          </a:p>
          <a:p>
            <a:pPr marL="635000" indent="-457200">
              <a:lnSpc>
                <a:spcPct val="150000"/>
              </a:lnSpc>
              <a:spcBef>
                <a:spcPts val="0"/>
              </a:spcBef>
              <a:buSzPts val="2800"/>
            </a:pPr>
            <a:r>
              <a:rPr lang="zh-CN" altLang="en-US" dirty="0">
                <a:latin typeface="Times New Roman" panose="02020603050405020304" pitchFamily="18" charset="0"/>
                <a:ea typeface="DFKai-SB" panose="03000509000000000000" pitchFamily="65" charset="-120"/>
                <a:cs typeface="Times New Roman" panose="02020603050405020304" pitchFamily="18" charset="0"/>
              </a:rPr>
              <a:t>圖片數量：</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1500</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萬</a:t>
            </a:r>
            <a:endParaRPr lang="en-US" altLang="zh-CN" dirty="0">
              <a:latin typeface="Times New Roman" panose="02020603050405020304" pitchFamily="18" charset="0"/>
              <a:ea typeface="DFKai-SB" panose="03000509000000000000" pitchFamily="65" charset="-120"/>
              <a:cs typeface="Times New Roman" panose="02020603050405020304" pitchFamily="18" charset="0"/>
            </a:endParaRPr>
          </a:p>
          <a:p>
            <a:pPr marL="635000" indent="-457200">
              <a:lnSpc>
                <a:spcPct val="150000"/>
              </a:lnSpc>
              <a:spcBef>
                <a:spcPts val="0"/>
              </a:spcBef>
              <a:buSzPts val="2800"/>
            </a:pPr>
            <a:r>
              <a:rPr lang="zh-CN" altLang="en-US" dirty="0">
                <a:latin typeface="Times New Roman" panose="02020603050405020304" pitchFamily="18" charset="0"/>
                <a:ea typeface="DFKai-SB" panose="03000509000000000000" pitchFamily="65" charset="-120"/>
                <a:cs typeface="Times New Roman" panose="02020603050405020304" pitchFamily="18" charset="0"/>
              </a:rPr>
              <a:t>類別數量：</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22000</a:t>
            </a:r>
          </a:p>
          <a:p>
            <a:pPr marL="635000" indent="-457200">
              <a:lnSpc>
                <a:spcPct val="150000"/>
              </a:lnSpc>
              <a:spcBef>
                <a:spcPts val="0"/>
              </a:spcBef>
              <a:buSzPts val="2800"/>
            </a:pPr>
            <a:r>
              <a:rPr lang="zh-CN" altLang="en-US" dirty="0">
                <a:latin typeface="Times New Roman" panose="02020603050405020304" pitchFamily="18" charset="0"/>
                <a:ea typeface="DFKai-SB" panose="03000509000000000000" pitchFamily="65" charset="-120"/>
                <a:cs typeface="Times New Roman" panose="02020603050405020304" pitchFamily="18" charset="0"/>
              </a:rPr>
              <a:t>圖片來源：網上人工標註的</a:t>
            </a:r>
            <a:endParaRPr lang="en-US" altLang="zh-CN" dirty="0">
              <a:latin typeface="Times New Roman" panose="02020603050405020304" pitchFamily="18" charset="0"/>
              <a:ea typeface="DFKai-SB" panose="03000509000000000000" pitchFamily="65" charset="-120"/>
              <a:cs typeface="Times New Roman" panose="02020603050405020304" pitchFamily="18" charset="0"/>
            </a:endParaRPr>
          </a:p>
          <a:p>
            <a:pPr marL="177800" indent="0">
              <a:lnSpc>
                <a:spcPct val="150000"/>
              </a:lnSpc>
              <a:spcBef>
                <a:spcPts val="0"/>
              </a:spcBef>
              <a:buSzPts val="2800"/>
              <a:buNone/>
            </a:pPr>
            <a:endParaRPr lang="en-US" altLang="zh-CN" dirty="0">
              <a:latin typeface="Times New Roman" panose="02020603050405020304" pitchFamily="18" charset="0"/>
              <a:ea typeface="DFKai-SB" panose="03000509000000000000" pitchFamily="65" charset="-120"/>
              <a:cs typeface="Times New Roman" panose="02020603050405020304" pitchFamily="18" charset="0"/>
            </a:endParaRPr>
          </a:p>
          <a:p>
            <a:pPr marL="177800" indent="0">
              <a:spcBef>
                <a:spcPts val="0"/>
              </a:spcBef>
              <a:buSzPts val="2800"/>
              <a:buNone/>
            </a:pPr>
            <a:endParaRPr dirty="0">
              <a:latin typeface="Times New Roman" panose="02020603050405020304" pitchFamily="18" charset="0"/>
              <a:ea typeface="DFKai-SB" panose="03000509000000000000" pitchFamily="65" charset="-12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C3B1E1-708C-4FC4-A841-D634F74A3DC7}"/>
              </a:ext>
            </a:extLst>
          </p:cNvPr>
          <p:cNvSpPr>
            <a:spLocks noGrp="1"/>
          </p:cNvSpPr>
          <p:nvPr>
            <p:ph type="title"/>
          </p:nvPr>
        </p:nvSpPr>
        <p:spPr/>
        <p:txBody>
          <a:bodyPr/>
          <a:lstStyle/>
          <a:p>
            <a:endParaRPr lang="zh-CN" altLang="en-US"/>
          </a:p>
        </p:txBody>
      </p:sp>
      <p:sp>
        <p:nvSpPr>
          <p:cNvPr id="3" name="文本占位符 2">
            <a:extLst>
              <a:ext uri="{FF2B5EF4-FFF2-40B4-BE49-F238E27FC236}">
                <a16:creationId xmlns:a16="http://schemas.microsoft.com/office/drawing/2014/main" id="{F6DA430A-E1AE-48C2-A37D-8FAF54B2767D}"/>
              </a:ext>
            </a:extLst>
          </p:cNvPr>
          <p:cNvSpPr>
            <a:spLocks noGrp="1"/>
          </p:cNvSpPr>
          <p:nvPr>
            <p:ph type="body" idx="1"/>
          </p:nvPr>
        </p:nvSpPr>
        <p:spPr/>
        <p:txBody>
          <a:bodyPr/>
          <a:lstStyle/>
          <a:p>
            <a:pPr marL="177800" indent="0">
              <a:lnSpc>
                <a:spcPct val="150000"/>
              </a:lnSpc>
              <a:spcBef>
                <a:spcPts val="0"/>
              </a:spcBef>
              <a:buSzPts val="2800"/>
              <a:buNone/>
            </a:pPr>
            <a:r>
              <a:rPr lang="en-US" altLang="zh-CN" dirty="0">
                <a:latin typeface="Times New Roman" panose="02020603050405020304" pitchFamily="18" charset="0"/>
                <a:ea typeface="DFKai-SB" panose="03000509000000000000" pitchFamily="65" charset="-120"/>
                <a:cs typeface="Times New Roman" panose="02020603050405020304" pitchFamily="18" charset="0"/>
              </a:rPr>
              <a:t>ILSVRC-2010</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圖片子集</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 (2010 ImageNet</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視覺識別大賽</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a:t>
            </a:r>
          </a:p>
          <a:p>
            <a:pPr marL="635000" indent="-457200">
              <a:lnSpc>
                <a:spcPct val="150000"/>
              </a:lnSpc>
              <a:spcBef>
                <a:spcPts val="0"/>
              </a:spcBef>
              <a:buSzPts val="2800"/>
            </a:pPr>
            <a:r>
              <a:rPr lang="zh-CN" altLang="en-US" dirty="0">
                <a:latin typeface="Times New Roman" panose="02020603050405020304" pitchFamily="18" charset="0"/>
                <a:ea typeface="DFKai-SB" panose="03000509000000000000" pitchFamily="65" charset="-120"/>
                <a:cs typeface="Times New Roman" panose="02020603050405020304" pitchFamily="18" charset="0"/>
              </a:rPr>
              <a:t>圖片數：</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120</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萬張訓練圖片，</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5</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萬張驗證圖片，</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15</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萬張測試圖片</a:t>
            </a:r>
            <a:endParaRPr lang="en-US" altLang="zh-CN" dirty="0">
              <a:latin typeface="Times New Roman" panose="02020603050405020304" pitchFamily="18" charset="0"/>
              <a:ea typeface="DFKai-SB" panose="03000509000000000000" pitchFamily="65" charset="-120"/>
              <a:cs typeface="Times New Roman" panose="02020603050405020304" pitchFamily="18" charset="0"/>
            </a:endParaRPr>
          </a:p>
          <a:p>
            <a:pPr marL="635000" indent="-457200">
              <a:lnSpc>
                <a:spcPct val="150000"/>
              </a:lnSpc>
              <a:spcBef>
                <a:spcPts val="0"/>
              </a:spcBef>
              <a:buSzPts val="2800"/>
            </a:pPr>
            <a:r>
              <a:rPr lang="zh-CN" altLang="en-US" dirty="0">
                <a:latin typeface="Times New Roman" panose="02020603050405020304" pitchFamily="18" charset="0"/>
                <a:ea typeface="DFKai-SB" panose="03000509000000000000" pitchFamily="65" charset="-120"/>
                <a:cs typeface="Times New Roman" panose="02020603050405020304" pitchFamily="18" charset="0"/>
              </a:rPr>
              <a:t>類別：</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1000</a:t>
            </a:r>
          </a:p>
          <a:p>
            <a:endParaRPr lang="zh-CN" altLang="en-US" dirty="0"/>
          </a:p>
        </p:txBody>
      </p:sp>
    </p:spTree>
    <p:extLst>
      <p:ext uri="{BB962C8B-B14F-4D97-AF65-F5344CB8AC3E}">
        <p14:creationId xmlns:p14="http://schemas.microsoft.com/office/powerpoint/2010/main" val="3570367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Arial"/>
              <a:buNone/>
            </a:pPr>
            <a:endParaRPr dirty="0"/>
          </a:p>
        </p:txBody>
      </p:sp>
      <p:sp>
        <p:nvSpPr>
          <p:cNvPr id="121" name="Google Shape;12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nSpc>
                <a:spcPct val="150000"/>
              </a:lnSpc>
              <a:spcBef>
                <a:spcPts val="0"/>
              </a:spcBef>
              <a:buSzPts val="2800"/>
              <a:buNone/>
            </a:pPr>
            <a:r>
              <a:rPr lang="en-US" altLang="zh-CN" dirty="0">
                <a:latin typeface="Times New Roman" panose="02020603050405020304" pitchFamily="18" charset="0"/>
                <a:cs typeface="Times New Roman" panose="02020603050405020304" pitchFamily="18" charset="0"/>
              </a:rPr>
              <a:t>ILSVRC-2012</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圖片子集</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 </a:t>
            </a:r>
            <a:endParaRPr lang="en-US" altLang="zh-CN" dirty="0">
              <a:latin typeface="Times New Roman" panose="02020603050405020304" pitchFamily="18" charset="0"/>
              <a:cs typeface="Times New Roman" panose="02020603050405020304" pitchFamily="18" charset="0"/>
            </a:endParaRPr>
          </a:p>
          <a:p>
            <a:pPr marL="635000" indent="-457200">
              <a:lnSpc>
                <a:spcPct val="150000"/>
              </a:lnSpc>
              <a:spcBef>
                <a:spcPts val="0"/>
              </a:spcBef>
              <a:buSzPts val="2800"/>
            </a:pPr>
            <a:r>
              <a:rPr lang="zh-CN" altLang="en-US" dirty="0">
                <a:latin typeface="DFKai-SB" panose="03000509000000000000" pitchFamily="65" charset="-120"/>
                <a:ea typeface="DFKai-SB" panose="03000509000000000000" pitchFamily="65" charset="-120"/>
                <a:cs typeface="Times New Roman" panose="02020603050405020304" pitchFamily="18" charset="0"/>
              </a:rPr>
              <a:t>與</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2010</a:t>
            </a:r>
            <a:r>
              <a:rPr lang="zh-CN" altLang="en-US" dirty="0">
                <a:latin typeface="DFKai-SB" panose="03000509000000000000" pitchFamily="65" charset="-120"/>
                <a:ea typeface="DFKai-SB" panose="03000509000000000000" pitchFamily="65" charset="-120"/>
                <a:cs typeface="Times New Roman" panose="02020603050405020304" pitchFamily="18" charset="0"/>
              </a:rPr>
              <a:t>相比，他的測試集標籤是不公開的</a:t>
            </a:r>
            <a:endParaRPr lang="en-US" altLang="zh-CN" dirty="0">
              <a:latin typeface="DFKai-SB" panose="03000509000000000000" pitchFamily="65" charset="-120"/>
              <a:ea typeface="DFKai-SB" panose="03000509000000000000" pitchFamily="65" charset="-120"/>
              <a:cs typeface="Times New Roman" panose="02020603050405020304" pitchFamily="18" charset="0"/>
            </a:endParaRPr>
          </a:p>
          <a:p>
            <a:pPr marL="635000" indent="-457200">
              <a:lnSpc>
                <a:spcPct val="150000"/>
              </a:lnSpc>
              <a:spcBef>
                <a:spcPts val="0"/>
              </a:spcBef>
              <a:buSzPts val="2800"/>
            </a:pPr>
            <a:r>
              <a:rPr lang="zh-CN" altLang="en-US" dirty="0">
                <a:latin typeface="DFKai-SB" panose="03000509000000000000" pitchFamily="65" charset="-120"/>
                <a:ea typeface="DFKai-SB" panose="03000509000000000000" pitchFamily="65" charset="-120"/>
                <a:cs typeface="Times New Roman" panose="02020603050405020304" pitchFamily="18" charset="0"/>
              </a:rPr>
              <a:t>評價指標：</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top-1</a:t>
            </a:r>
            <a:r>
              <a:rPr lang="zh-CN" altLang="en-US" dirty="0">
                <a:latin typeface="DFKai-SB" panose="03000509000000000000" pitchFamily="65" charset="-120"/>
                <a:ea typeface="DFKai-SB" panose="03000509000000000000" pitchFamily="65" charset="-120"/>
                <a:cs typeface="Times New Roman" panose="02020603050405020304" pitchFamily="18" charset="0"/>
              </a:rPr>
              <a:t>和</a:t>
            </a:r>
            <a:r>
              <a:rPr lang="en-US" altLang="zh-CN" dirty="0">
                <a:latin typeface="Times New Roman" panose="02020603050405020304" pitchFamily="18" charset="0"/>
                <a:ea typeface="DFKai-SB" panose="03000509000000000000" pitchFamily="65" charset="-120"/>
                <a:cs typeface="Times New Roman" panose="02020603050405020304" pitchFamily="18" charset="0"/>
              </a:rPr>
              <a:t>top-5</a:t>
            </a:r>
            <a:r>
              <a:rPr lang="zh-CN" altLang="en-US" dirty="0">
                <a:latin typeface="Times New Roman" panose="02020603050405020304" pitchFamily="18" charset="0"/>
                <a:ea typeface="DFKai-SB" panose="03000509000000000000" pitchFamily="65" charset="-120"/>
                <a:cs typeface="Times New Roman" panose="02020603050405020304" pitchFamily="18" charset="0"/>
              </a:rPr>
              <a:t>測試場景的準確率</a:t>
            </a:r>
            <a:endParaRPr lang="en-US" altLang="zh-CN" dirty="0">
              <a:latin typeface="Times New Roman" panose="02020603050405020304" pitchFamily="18" charset="0"/>
              <a:ea typeface="DFKai-SB" panose="03000509000000000000" pitchFamily="65" charset="-12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主题​​">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TotalTime>
  <Words>2477</Words>
  <Application>Microsoft Office PowerPoint</Application>
  <PresentationFormat>宽屏</PresentationFormat>
  <Paragraphs>124</Paragraphs>
  <Slides>25</Slides>
  <Notes>22</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25</vt:i4>
      </vt:variant>
    </vt:vector>
  </HeadingPairs>
  <TitlesOfParts>
    <vt:vector size="31" baseType="lpstr">
      <vt:lpstr>標楷體</vt:lpstr>
      <vt:lpstr>標楷體</vt:lpstr>
      <vt:lpstr>Arial</vt:lpstr>
      <vt:lpstr>Cambria Math</vt:lpstr>
      <vt:lpstr>Times New Roman</vt:lpstr>
      <vt:lpstr>Office 主题​​</vt:lpstr>
      <vt:lpstr>ImageNet Classification with Deep Convolutional Neural Networks</vt:lpstr>
      <vt:lpstr>1、引言</vt:lpstr>
      <vt:lpstr>2、圖像識別與CNN</vt:lpstr>
      <vt:lpstr>GPU帶來的算力提升</vt:lpstr>
      <vt:lpstr>本文的貢獻</vt:lpstr>
      <vt:lpstr>補充</vt:lpstr>
      <vt:lpstr>2、數據集</vt:lpstr>
      <vt:lpstr>PowerPoint 演示文稿</vt:lpstr>
      <vt:lpstr>PowerPoint 演示文稿</vt:lpstr>
      <vt:lpstr>PowerPoint 演示文稿</vt:lpstr>
      <vt:lpstr>3、模型結構</vt:lpstr>
      <vt:lpstr>3.1、激活函數</vt:lpstr>
      <vt:lpstr>PowerPoint 演示文稿</vt:lpstr>
      <vt:lpstr>3.2、多GPU訓練</vt:lpstr>
      <vt:lpstr>3.3、局部響應歸一化</vt:lpstr>
      <vt:lpstr>PowerPoint 演示文稿</vt:lpstr>
      <vt:lpstr>3.4、重疊池化</vt:lpstr>
      <vt:lpstr>3.5、整體架構</vt:lpstr>
      <vt:lpstr>4、減少過擬合</vt:lpstr>
      <vt:lpstr>4.1、數據增強</vt:lpstr>
      <vt:lpstr>4.2、Dropout</vt:lpstr>
      <vt:lpstr>5、訓練細節</vt:lpstr>
      <vt:lpstr>PowerPoint 演示文稿</vt:lpstr>
      <vt:lpstr>6、結果</vt:lpstr>
      <vt:lpstr>7、總結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ImageNet Classification with Deep Convolutional Neural Networks</dc:title>
  <dc:creator>chen peter</dc:creator>
  <cp:lastModifiedBy>Peter</cp:lastModifiedBy>
  <cp:revision>113</cp:revision>
  <dcterms:created xsi:type="dcterms:W3CDTF">2020-09-23T13:10:45Z</dcterms:created>
  <dcterms:modified xsi:type="dcterms:W3CDTF">2020-09-25T03:21:46Z</dcterms:modified>
</cp:coreProperties>
</file>